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73" r:id="rId2"/>
    <p:sldId id="556" r:id="rId3"/>
    <p:sldId id="514" r:id="rId4"/>
    <p:sldId id="558" r:id="rId5"/>
    <p:sldId id="577" r:id="rId6"/>
    <p:sldId id="559" r:id="rId7"/>
    <p:sldId id="560" r:id="rId8"/>
    <p:sldId id="561" r:id="rId9"/>
    <p:sldId id="562" r:id="rId10"/>
    <p:sldId id="563" r:id="rId11"/>
    <p:sldId id="564" r:id="rId12"/>
    <p:sldId id="565" r:id="rId13"/>
    <p:sldId id="566" r:id="rId14"/>
    <p:sldId id="567" r:id="rId15"/>
    <p:sldId id="568" r:id="rId16"/>
    <p:sldId id="569" r:id="rId17"/>
    <p:sldId id="571" r:id="rId18"/>
    <p:sldId id="570" r:id="rId19"/>
    <p:sldId id="572" r:id="rId20"/>
    <p:sldId id="574" r:id="rId21"/>
    <p:sldId id="573" r:id="rId22"/>
    <p:sldId id="575" r:id="rId23"/>
    <p:sldId id="576" r:id="rId24"/>
    <p:sldId id="578" r:id="rId25"/>
    <p:sldId id="579" r:id="rId26"/>
    <p:sldId id="580" r:id="rId27"/>
    <p:sldId id="581" r:id="rId28"/>
    <p:sldId id="582" r:id="rId29"/>
    <p:sldId id="583" r:id="rId30"/>
    <p:sldId id="584" r:id="rId31"/>
    <p:sldId id="585" r:id="rId32"/>
    <p:sldId id="586" r:id="rId33"/>
    <p:sldId id="587" r:id="rId34"/>
    <p:sldId id="591" r:id="rId35"/>
    <p:sldId id="592" r:id="rId36"/>
    <p:sldId id="593" r:id="rId37"/>
    <p:sldId id="588" r:id="rId38"/>
    <p:sldId id="589" r:id="rId39"/>
    <p:sldId id="594" r:id="rId40"/>
    <p:sldId id="590" r:id="rId41"/>
    <p:sldId id="557"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003F87"/>
    <a:srgbClr val="2F5597"/>
    <a:srgbClr val="8DA1C4"/>
    <a:srgbClr val="182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87" d="100"/>
          <a:sy n="87" d="100"/>
        </p:scale>
        <p:origin x="519" y="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2023/6/25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223331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332093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165547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185452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1249721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2923320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236317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17</a:t>
            </a:fld>
            <a:endParaRPr lang="zh-CN" altLang="en-US"/>
          </a:p>
        </p:txBody>
      </p:sp>
    </p:spTree>
    <p:extLst>
      <p:ext uri="{BB962C8B-B14F-4D97-AF65-F5344CB8AC3E}">
        <p14:creationId xmlns:p14="http://schemas.microsoft.com/office/powerpoint/2010/main" val="297491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18</a:t>
            </a:fld>
            <a:endParaRPr lang="zh-CN" altLang="en-US"/>
          </a:p>
        </p:txBody>
      </p:sp>
    </p:spTree>
    <p:extLst>
      <p:ext uri="{BB962C8B-B14F-4D97-AF65-F5344CB8AC3E}">
        <p14:creationId xmlns:p14="http://schemas.microsoft.com/office/powerpoint/2010/main" val="4017306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19</a:t>
            </a:fld>
            <a:endParaRPr lang="zh-CN" altLang="en-US"/>
          </a:p>
        </p:txBody>
      </p:sp>
    </p:spTree>
    <p:extLst>
      <p:ext uri="{BB962C8B-B14F-4D97-AF65-F5344CB8AC3E}">
        <p14:creationId xmlns:p14="http://schemas.microsoft.com/office/powerpoint/2010/main" val="235949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20</a:t>
            </a:fld>
            <a:endParaRPr lang="zh-CN" altLang="en-US"/>
          </a:p>
        </p:txBody>
      </p:sp>
    </p:spTree>
    <p:extLst>
      <p:ext uri="{BB962C8B-B14F-4D97-AF65-F5344CB8AC3E}">
        <p14:creationId xmlns:p14="http://schemas.microsoft.com/office/powerpoint/2010/main" val="1362885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21</a:t>
            </a:fld>
            <a:endParaRPr lang="zh-CN" altLang="en-US"/>
          </a:p>
        </p:txBody>
      </p:sp>
    </p:spTree>
    <p:extLst>
      <p:ext uri="{BB962C8B-B14F-4D97-AF65-F5344CB8AC3E}">
        <p14:creationId xmlns:p14="http://schemas.microsoft.com/office/powerpoint/2010/main" val="2577581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22</a:t>
            </a:fld>
            <a:endParaRPr lang="zh-CN" altLang="en-US"/>
          </a:p>
        </p:txBody>
      </p:sp>
    </p:spTree>
    <p:extLst>
      <p:ext uri="{BB962C8B-B14F-4D97-AF65-F5344CB8AC3E}">
        <p14:creationId xmlns:p14="http://schemas.microsoft.com/office/powerpoint/2010/main" val="2200104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23</a:t>
            </a:fld>
            <a:endParaRPr lang="zh-CN" altLang="en-US"/>
          </a:p>
        </p:txBody>
      </p:sp>
    </p:spTree>
    <p:extLst>
      <p:ext uri="{BB962C8B-B14F-4D97-AF65-F5344CB8AC3E}">
        <p14:creationId xmlns:p14="http://schemas.microsoft.com/office/powerpoint/2010/main" val="153768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24</a:t>
            </a:fld>
            <a:endParaRPr lang="zh-CN" altLang="en-US"/>
          </a:p>
        </p:txBody>
      </p:sp>
    </p:spTree>
    <p:extLst>
      <p:ext uri="{BB962C8B-B14F-4D97-AF65-F5344CB8AC3E}">
        <p14:creationId xmlns:p14="http://schemas.microsoft.com/office/powerpoint/2010/main" val="3610290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25</a:t>
            </a:fld>
            <a:endParaRPr lang="zh-CN" altLang="en-US"/>
          </a:p>
        </p:txBody>
      </p:sp>
    </p:spTree>
    <p:extLst>
      <p:ext uri="{BB962C8B-B14F-4D97-AF65-F5344CB8AC3E}">
        <p14:creationId xmlns:p14="http://schemas.microsoft.com/office/powerpoint/2010/main" val="3713101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26</a:t>
            </a:fld>
            <a:endParaRPr lang="zh-CN" altLang="en-US"/>
          </a:p>
        </p:txBody>
      </p:sp>
    </p:spTree>
    <p:extLst>
      <p:ext uri="{BB962C8B-B14F-4D97-AF65-F5344CB8AC3E}">
        <p14:creationId xmlns:p14="http://schemas.microsoft.com/office/powerpoint/2010/main" val="3410037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27</a:t>
            </a:fld>
            <a:endParaRPr lang="zh-CN" altLang="en-US"/>
          </a:p>
        </p:txBody>
      </p:sp>
    </p:spTree>
    <p:extLst>
      <p:ext uri="{BB962C8B-B14F-4D97-AF65-F5344CB8AC3E}">
        <p14:creationId xmlns:p14="http://schemas.microsoft.com/office/powerpoint/2010/main" val="1368545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28</a:t>
            </a:fld>
            <a:endParaRPr lang="zh-CN" altLang="en-US"/>
          </a:p>
        </p:txBody>
      </p:sp>
    </p:spTree>
    <p:extLst>
      <p:ext uri="{BB962C8B-B14F-4D97-AF65-F5344CB8AC3E}">
        <p14:creationId xmlns:p14="http://schemas.microsoft.com/office/powerpoint/2010/main" val="1020149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29</a:t>
            </a:fld>
            <a:endParaRPr lang="zh-CN" altLang="en-US"/>
          </a:p>
        </p:txBody>
      </p:sp>
    </p:spTree>
    <p:extLst>
      <p:ext uri="{BB962C8B-B14F-4D97-AF65-F5344CB8AC3E}">
        <p14:creationId xmlns:p14="http://schemas.microsoft.com/office/powerpoint/2010/main" val="4019286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585151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30</a:t>
            </a:fld>
            <a:endParaRPr lang="zh-CN" altLang="en-US"/>
          </a:p>
        </p:txBody>
      </p:sp>
    </p:spTree>
    <p:extLst>
      <p:ext uri="{BB962C8B-B14F-4D97-AF65-F5344CB8AC3E}">
        <p14:creationId xmlns:p14="http://schemas.microsoft.com/office/powerpoint/2010/main" val="3190467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31</a:t>
            </a:fld>
            <a:endParaRPr lang="zh-CN" altLang="en-US"/>
          </a:p>
        </p:txBody>
      </p:sp>
    </p:spTree>
    <p:extLst>
      <p:ext uri="{BB962C8B-B14F-4D97-AF65-F5344CB8AC3E}">
        <p14:creationId xmlns:p14="http://schemas.microsoft.com/office/powerpoint/2010/main" val="815274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32</a:t>
            </a:fld>
            <a:endParaRPr lang="zh-CN" altLang="en-US"/>
          </a:p>
        </p:txBody>
      </p:sp>
    </p:spTree>
    <p:extLst>
      <p:ext uri="{BB962C8B-B14F-4D97-AF65-F5344CB8AC3E}">
        <p14:creationId xmlns:p14="http://schemas.microsoft.com/office/powerpoint/2010/main" val="594443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33</a:t>
            </a:fld>
            <a:endParaRPr lang="zh-CN" altLang="en-US"/>
          </a:p>
        </p:txBody>
      </p:sp>
    </p:spTree>
    <p:extLst>
      <p:ext uri="{BB962C8B-B14F-4D97-AF65-F5344CB8AC3E}">
        <p14:creationId xmlns:p14="http://schemas.microsoft.com/office/powerpoint/2010/main" val="1509418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34</a:t>
            </a:fld>
            <a:endParaRPr lang="zh-CN" altLang="en-US"/>
          </a:p>
        </p:txBody>
      </p:sp>
    </p:spTree>
    <p:extLst>
      <p:ext uri="{BB962C8B-B14F-4D97-AF65-F5344CB8AC3E}">
        <p14:creationId xmlns:p14="http://schemas.microsoft.com/office/powerpoint/2010/main" val="1801515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35</a:t>
            </a:fld>
            <a:endParaRPr lang="zh-CN" altLang="en-US"/>
          </a:p>
        </p:txBody>
      </p:sp>
    </p:spTree>
    <p:extLst>
      <p:ext uri="{BB962C8B-B14F-4D97-AF65-F5344CB8AC3E}">
        <p14:creationId xmlns:p14="http://schemas.microsoft.com/office/powerpoint/2010/main" val="436625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36</a:t>
            </a:fld>
            <a:endParaRPr lang="zh-CN" altLang="en-US"/>
          </a:p>
        </p:txBody>
      </p:sp>
    </p:spTree>
    <p:extLst>
      <p:ext uri="{BB962C8B-B14F-4D97-AF65-F5344CB8AC3E}">
        <p14:creationId xmlns:p14="http://schemas.microsoft.com/office/powerpoint/2010/main" val="2957117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37</a:t>
            </a:fld>
            <a:endParaRPr lang="zh-CN" altLang="en-US"/>
          </a:p>
        </p:txBody>
      </p:sp>
    </p:spTree>
    <p:extLst>
      <p:ext uri="{BB962C8B-B14F-4D97-AF65-F5344CB8AC3E}">
        <p14:creationId xmlns:p14="http://schemas.microsoft.com/office/powerpoint/2010/main" val="2760028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38</a:t>
            </a:fld>
            <a:endParaRPr lang="zh-CN" altLang="en-US"/>
          </a:p>
        </p:txBody>
      </p:sp>
    </p:spTree>
    <p:extLst>
      <p:ext uri="{BB962C8B-B14F-4D97-AF65-F5344CB8AC3E}">
        <p14:creationId xmlns:p14="http://schemas.microsoft.com/office/powerpoint/2010/main" val="1191088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39</a:t>
            </a:fld>
            <a:endParaRPr lang="zh-CN" altLang="en-US"/>
          </a:p>
        </p:txBody>
      </p:sp>
    </p:spTree>
    <p:extLst>
      <p:ext uri="{BB962C8B-B14F-4D97-AF65-F5344CB8AC3E}">
        <p14:creationId xmlns:p14="http://schemas.microsoft.com/office/powerpoint/2010/main" val="1701999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39061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40</a:t>
            </a:fld>
            <a:endParaRPr lang="zh-CN" altLang="en-US"/>
          </a:p>
        </p:txBody>
      </p:sp>
    </p:spTree>
    <p:extLst>
      <p:ext uri="{BB962C8B-B14F-4D97-AF65-F5344CB8AC3E}">
        <p14:creationId xmlns:p14="http://schemas.microsoft.com/office/powerpoint/2010/main" val="2108569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41</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1654798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422662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296177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3380726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409985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150DE5AE-854A-4B80-820C-1ACCD978BA3B}" type="datetimeFigureOut">
              <a:rPr lang="zh-CN" altLang="en-US" smtClean="0"/>
              <a:t>2023/6/25</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5.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2.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4.png"/><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90.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2.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3.sv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3.sv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3.sv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72.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3.sv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3.sv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3.sv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13.sv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8.svg"/><Relationship Id="rId9" Type="http://schemas.openxmlformats.org/officeDocument/2006/relationships/image" Target="../media/image100.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7066" y="2982503"/>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814" y="5466818"/>
            <a:ext cx="623999" cy="518142"/>
          </a:xfrm>
          <a:prstGeom prst="rect">
            <a:avLst/>
          </a:prstGeom>
          <a:effectLst>
            <a:glow rad="12700">
              <a:schemeClr val="bg1">
                <a:alpha val="41000"/>
              </a:schemeClr>
            </a:glow>
          </a:effectLst>
        </p:spPr>
      </p:pic>
      <p:sp>
        <p:nvSpPr>
          <p:cNvPr id="11" name="矩形 10">
            <a:extLst>
              <a:ext uri="{FF2B5EF4-FFF2-40B4-BE49-F238E27FC236}">
                <a16:creationId xmlns:a16="http://schemas.microsoft.com/office/drawing/2014/main" id="{0880DD2B-AD4B-4232-845E-4A9C30DE8F64}"/>
              </a:ext>
            </a:extLst>
          </p:cNvPr>
          <p:cNvSpPr/>
          <p:nvPr/>
        </p:nvSpPr>
        <p:spPr>
          <a:xfrm>
            <a:off x="6854688" y="2258042"/>
            <a:ext cx="4761716" cy="4141530"/>
          </a:xfrm>
          <a:prstGeom prst="rect">
            <a:avLst/>
          </a:prstGeom>
          <a:noFill/>
          <a:ln w="635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20" name="矩形 19">
            <a:extLst>
              <a:ext uri="{FF2B5EF4-FFF2-40B4-BE49-F238E27FC236}">
                <a16:creationId xmlns:a16="http://schemas.microsoft.com/office/drawing/2014/main" id="{C0BC3B4D-DE95-4660-8889-F39AB20F4DBD}"/>
              </a:ext>
            </a:extLst>
          </p:cNvPr>
          <p:cNvSpPr/>
          <p:nvPr/>
        </p:nvSpPr>
        <p:spPr>
          <a:xfrm>
            <a:off x="0" y="3230780"/>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2951741" y="3366681"/>
            <a:ext cx="5919550" cy="84824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800" dirty="0">
                <a:solidFill>
                  <a:schemeClr val="bg1"/>
                </a:solidFill>
                <a:latin typeface="微软雅黑"/>
                <a:ea typeface="微软雅黑"/>
              </a:rPr>
              <a:t>专题研究答辩</a:t>
            </a:r>
            <a:endParaRPr kumimoji="0" lang="zh-CN" altLang="en-US" sz="4800" b="0" i="0" u="none" strike="noStrike" kern="1200" cap="none" spc="0" normalizeH="0" baseline="0" noProof="0" dirty="0">
              <a:ln>
                <a:noFill/>
              </a:ln>
              <a:solidFill>
                <a:schemeClr val="bg1"/>
              </a:solidFill>
              <a:effectLst/>
              <a:uLnTx/>
              <a:uFillTx/>
              <a:latin typeface="微软雅黑"/>
              <a:ea typeface="微软雅黑"/>
              <a:cs typeface="+mn-cs"/>
            </a:endParaRPr>
          </a:p>
        </p:txBody>
      </p:sp>
      <p:pic>
        <p:nvPicPr>
          <p:cNvPr id="4" name="图形 3">
            <a:extLst>
              <a:ext uri="{FF2B5EF4-FFF2-40B4-BE49-F238E27FC236}">
                <a16:creationId xmlns:a16="http://schemas.microsoft.com/office/drawing/2014/main" id="{AAFF26B0-F06D-4E12-ABB4-48CD8800D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4640" y="3861369"/>
            <a:ext cx="1387140" cy="1151822"/>
          </a:xfrm>
          <a:prstGeom prst="rect">
            <a:avLst/>
          </a:prstGeom>
          <a:effectLst>
            <a:glow rad="12700">
              <a:schemeClr val="bg1">
                <a:alpha val="41000"/>
              </a:schemeClr>
            </a:glow>
          </a:effectLst>
        </p:spPr>
      </p:pic>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85400" y="293382"/>
            <a:ext cx="1508654" cy="529352"/>
          </a:xfrm>
          <a:prstGeom prst="rect">
            <a:avLst/>
          </a:prstGeom>
        </p:spPr>
      </p:pic>
      <p:grpSp>
        <p:nvGrpSpPr>
          <p:cNvPr id="94" name="组合 93">
            <a:extLst>
              <a:ext uri="{FF2B5EF4-FFF2-40B4-BE49-F238E27FC236}">
                <a16:creationId xmlns:a16="http://schemas.microsoft.com/office/drawing/2014/main" id="{74AAB1E3-E9AA-482C-BC5B-5BA03F02F9EE}"/>
              </a:ext>
            </a:extLst>
          </p:cNvPr>
          <p:cNvGrpSpPr/>
          <p:nvPr/>
        </p:nvGrpSpPr>
        <p:grpSpPr>
          <a:xfrm>
            <a:off x="2967151" y="4192173"/>
            <a:ext cx="4241119" cy="560483"/>
            <a:chOff x="720897" y="4049451"/>
            <a:chExt cx="6348589" cy="499568"/>
          </a:xfrm>
        </p:grpSpPr>
        <p:sp>
          <p:nvSpPr>
            <p:cNvPr id="18" name="矩形: 圆角 17">
              <a:extLst>
                <a:ext uri="{FF2B5EF4-FFF2-40B4-BE49-F238E27FC236}">
                  <a16:creationId xmlns:a16="http://schemas.microsoft.com/office/drawing/2014/main" id="{ECCA80A5-3D6E-48F5-B670-5ED8EAE71F9E}"/>
                </a:ext>
              </a:extLst>
            </p:cNvPr>
            <p:cNvSpPr/>
            <p:nvPr/>
          </p:nvSpPr>
          <p:spPr>
            <a:xfrm>
              <a:off x="720897" y="4049451"/>
              <a:ext cx="4342069"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文本框 18">
              <a:extLst>
                <a:ext uri="{FF2B5EF4-FFF2-40B4-BE49-F238E27FC236}">
                  <a16:creationId xmlns:a16="http://schemas.microsoft.com/office/drawing/2014/main" id="{2E50AF1E-6827-451A-909D-87A84C1EA21C}"/>
                </a:ext>
              </a:extLst>
            </p:cNvPr>
            <p:cNvSpPr txBox="1"/>
            <p:nvPr/>
          </p:nvSpPr>
          <p:spPr>
            <a:xfrm>
              <a:off x="884221" y="4140930"/>
              <a:ext cx="6185265" cy="329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汇报人：</a:t>
              </a:r>
              <a:r>
                <a:rPr kumimoji="0" lang="en-US" altLang="zh-CN" sz="1800" b="0" i="0" u="none" strike="noStrike" kern="1200" cap="none" spc="0" normalizeH="0" baseline="0" noProof="0" dirty="0" err="1">
                  <a:ln>
                    <a:noFill/>
                  </a:ln>
                  <a:solidFill>
                    <a:prstClr val="white"/>
                  </a:solidFill>
                  <a:effectLst/>
                  <a:uLnTx/>
                  <a:uFillTx/>
                  <a:latin typeface="微软雅黑 Light"/>
                  <a:ea typeface="微软雅黑 Light"/>
                  <a:cs typeface="+mn-cs"/>
                </a:rPr>
                <a:t>szx</a:t>
              </a: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a:t>
              </a:r>
              <a:r>
                <a:rPr kumimoji="0" lang="en-US" altLang="zh-CN" sz="1800" b="0" i="0" u="none" strike="noStrike" kern="1200" cap="none" spc="0" normalizeH="0" baseline="0" noProof="0">
                  <a:ln>
                    <a:noFill/>
                  </a:ln>
                  <a:solidFill>
                    <a:prstClr val="white"/>
                  </a:solidFill>
                  <a:effectLst/>
                  <a:uLnTx/>
                  <a:uFillTx/>
                  <a:latin typeface="微软雅黑 Light"/>
                  <a:ea typeface="微软雅黑 Light"/>
                  <a:cs typeface="+mn-cs"/>
                </a:rPr>
                <a:t>zyc</a:t>
              </a:r>
              <a:endParaRPr kumimoji="0" lang="en-US" altLang="zh-CN"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36706" y="2619917"/>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36705" y="5949472"/>
            <a:ext cx="623999" cy="518142"/>
          </a:xfrm>
          <a:prstGeom prst="rect">
            <a:avLst/>
          </a:prstGeom>
          <a:effectLst>
            <a:glow rad="12700">
              <a:schemeClr val="bg1">
                <a:alpha val="41000"/>
              </a:schemeClr>
            </a:glow>
          </a:effectLst>
        </p:spPr>
      </p:pic>
      <p:pic>
        <p:nvPicPr>
          <p:cNvPr id="21" name="图形 20">
            <a:extLst>
              <a:ext uri="{FF2B5EF4-FFF2-40B4-BE49-F238E27FC236}">
                <a16:creationId xmlns:a16="http://schemas.microsoft.com/office/drawing/2014/main" id="{72133DB7-83E6-4F86-A86D-68528E5FA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5490" y="1977575"/>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814" y="6471817"/>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7571974" y="2768727"/>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6" name="图片 25">
            <a:extLst>
              <a:ext uri="{FF2B5EF4-FFF2-40B4-BE49-F238E27FC236}">
                <a16:creationId xmlns:a16="http://schemas.microsoft.com/office/drawing/2014/main" id="{0866DE6B-D410-4D6C-84E0-C63D6D54D6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472283" y="3241574"/>
            <a:ext cx="3698223" cy="2413000"/>
          </a:xfrm>
          <a:prstGeom prst="rect">
            <a:avLst/>
          </a:prstGeom>
        </p:spPr>
      </p:pic>
      <p:grpSp>
        <p:nvGrpSpPr>
          <p:cNvPr id="8" name="组合 7">
            <a:extLst>
              <a:ext uri="{FF2B5EF4-FFF2-40B4-BE49-F238E27FC236}">
                <a16:creationId xmlns:a16="http://schemas.microsoft.com/office/drawing/2014/main" id="{65F247CB-AA63-9F86-4B28-FC6916F45960}"/>
              </a:ext>
            </a:extLst>
          </p:cNvPr>
          <p:cNvGrpSpPr/>
          <p:nvPr/>
        </p:nvGrpSpPr>
        <p:grpSpPr>
          <a:xfrm>
            <a:off x="2951741" y="4829495"/>
            <a:ext cx="4226421" cy="560483"/>
            <a:chOff x="720897" y="4049451"/>
            <a:chExt cx="6326587" cy="499568"/>
          </a:xfrm>
        </p:grpSpPr>
        <p:sp>
          <p:nvSpPr>
            <p:cNvPr id="9" name="矩形: 圆角 8">
              <a:extLst>
                <a:ext uri="{FF2B5EF4-FFF2-40B4-BE49-F238E27FC236}">
                  <a16:creationId xmlns:a16="http://schemas.microsoft.com/office/drawing/2014/main" id="{B1F4264E-05D1-36ED-9B93-339471D536DB}"/>
                </a:ext>
              </a:extLst>
            </p:cNvPr>
            <p:cNvSpPr/>
            <p:nvPr/>
          </p:nvSpPr>
          <p:spPr>
            <a:xfrm>
              <a:off x="720897" y="4049451"/>
              <a:ext cx="4342069"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B5917FE1-86DF-B065-B8DF-7A99E14946AD}"/>
                </a:ext>
              </a:extLst>
            </p:cNvPr>
            <p:cNvSpPr txBox="1"/>
            <p:nvPr/>
          </p:nvSpPr>
          <p:spPr>
            <a:xfrm>
              <a:off x="862219" y="4123360"/>
              <a:ext cx="6185265" cy="329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指导老师：周金芳</a:t>
              </a:r>
              <a:endParaRPr kumimoji="0" lang="en-US" altLang="zh-CN"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sp>
        <p:nvSpPr>
          <p:cNvPr id="12" name="文本框 11">
            <a:extLst>
              <a:ext uri="{FF2B5EF4-FFF2-40B4-BE49-F238E27FC236}">
                <a16:creationId xmlns:a16="http://schemas.microsoft.com/office/drawing/2014/main" id="{7DCBDD08-5998-E2BA-A628-5B6BF7C00CBF}"/>
              </a:ext>
            </a:extLst>
          </p:cNvPr>
          <p:cNvSpPr txBox="1"/>
          <p:nvPr/>
        </p:nvSpPr>
        <p:spPr>
          <a:xfrm>
            <a:off x="3924345" y="5376136"/>
            <a:ext cx="41320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Light"/>
                <a:ea typeface="微软雅黑 Light"/>
                <a:cs typeface="+mn-cs"/>
              </a:rPr>
              <a:t>2023.1.8</a:t>
            </a:r>
          </a:p>
        </p:txBody>
      </p:sp>
      <p:sp>
        <p:nvSpPr>
          <p:cNvPr id="13" name="矩形 12">
            <a:extLst>
              <a:ext uri="{FF2B5EF4-FFF2-40B4-BE49-F238E27FC236}">
                <a16:creationId xmlns:a16="http://schemas.microsoft.com/office/drawing/2014/main" id="{B7389169-8A29-3BCC-8743-2527BE6608D1}"/>
              </a:ext>
            </a:extLst>
          </p:cNvPr>
          <p:cNvSpPr/>
          <p:nvPr/>
        </p:nvSpPr>
        <p:spPr>
          <a:xfrm>
            <a:off x="1261332" y="1256101"/>
            <a:ext cx="9458038" cy="707886"/>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lIns="91440" tIns="45720" rIns="91440" bIns="45720">
            <a:spAutoFit/>
          </a:bodyPr>
          <a:lstStyle/>
          <a:p>
            <a:pPr algn="ctr"/>
            <a:r>
              <a:rPr lang="zh-CN" altLang="en-US" sz="4000" dirty="0">
                <a:ln w="0"/>
                <a:solidFill>
                  <a:schemeClr val="tx1"/>
                </a:solidFill>
                <a:effectLst>
                  <a:outerShdw blurRad="38100" dist="19050" dir="2700000" algn="tl" rotWithShape="0">
                    <a:schemeClr val="dk1">
                      <a:alpha val="40000"/>
                    </a:schemeClr>
                  </a:outerShdw>
                </a:effectLst>
              </a:rPr>
              <a:t>流水线</a:t>
            </a:r>
            <a:r>
              <a:rPr lang="en-US" altLang="zh-CN" sz="4000" dirty="0">
                <a:ln w="0"/>
                <a:solidFill>
                  <a:schemeClr val="tx1"/>
                </a:solidFill>
                <a:effectLst>
                  <a:outerShdw blurRad="38100" dist="19050" dir="2700000" algn="tl" rotWithShape="0">
                    <a:schemeClr val="dk1">
                      <a:alpha val="40000"/>
                    </a:schemeClr>
                  </a:outerShdw>
                </a:effectLst>
              </a:rPr>
              <a:t>ADC</a:t>
            </a:r>
            <a:r>
              <a:rPr lang="zh-CN" altLang="en-US" sz="4000" dirty="0">
                <a:ln w="0"/>
                <a:solidFill>
                  <a:schemeClr val="tx1"/>
                </a:solidFill>
                <a:effectLst>
                  <a:outerShdw blurRad="38100" dist="19050" dir="2700000" algn="tl" rotWithShape="0">
                    <a:schemeClr val="dk1">
                      <a:alpha val="40000"/>
                    </a:schemeClr>
                  </a:outerShdw>
                </a:effectLst>
              </a:rPr>
              <a:t>参数特性研究及采样电路设计</a:t>
            </a:r>
          </a:p>
        </p:txBody>
      </p:sp>
    </p:spTree>
    <p:extLst>
      <p:ext uri="{BB962C8B-B14F-4D97-AF65-F5344CB8AC3E}">
        <p14:creationId xmlns:p14="http://schemas.microsoft.com/office/powerpoint/2010/main" val="122448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500"/>
                                        <p:tgtEl>
                                          <p:spTgt spid="94"/>
                                        </p:tgtEl>
                                      </p:cBhvr>
                                    </p:animEffect>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17"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396648" y="1169110"/>
            <a:ext cx="4942988" cy="4620624"/>
          </a:xfrm>
          <a:prstGeom prst="rect">
            <a:avLst/>
          </a:prstGeom>
        </p:spPr>
        <p:txBody>
          <a:bodyPr wrap="square">
            <a:spAutoFit/>
          </a:bodyPr>
          <a:lstStyle/>
          <a:p>
            <a:pPr marL="226695" indent="266700">
              <a:lnSpc>
                <a:spcPct val="150000"/>
              </a:lnSpc>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设置随机过程信号</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参数：</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meanvalue</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=0.01; variance=1e-30</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，即存在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0.01s</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的抖动误差的时钟</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226695" indent="266700">
              <a:lnSpc>
                <a:spcPct val="150000"/>
              </a:lnSpc>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由仿真结果，可以得到，一个高速的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由于输入信号对采样频率和时钟抖动的要求都很高，而时钟抖动的存在会使系统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SNR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受到严重的影响。当抖动误差和随机性越大，对系统的影响也越大。以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meanvalue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=0.01; variance=1e-30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的抖动时钟为例，其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SNDR=68.03dB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ENOB=11.01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，因此只能用于最大精度为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11bit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系统中。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7" name="文本框 16">
            <a:extLst>
              <a:ext uri="{FF2B5EF4-FFF2-40B4-BE49-F238E27FC236}">
                <a16:creationId xmlns:a16="http://schemas.microsoft.com/office/drawing/2014/main" id="{236D1893-876A-2588-8BF3-FE5E1A7A1274}"/>
              </a:ext>
            </a:extLst>
          </p:cNvPr>
          <p:cNvSpPr txBox="1"/>
          <p:nvPr/>
        </p:nvSpPr>
        <p:spPr>
          <a:xfrm>
            <a:off x="6488958" y="6329182"/>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p:sp>
        <p:nvSpPr>
          <p:cNvPr id="20" name="文本框 19">
            <a:extLst>
              <a:ext uri="{FF2B5EF4-FFF2-40B4-BE49-F238E27FC236}">
                <a16:creationId xmlns:a16="http://schemas.microsoft.com/office/drawing/2014/main" id="{607BAFF3-395B-DEE8-C80D-503A9FA2D2C1}"/>
              </a:ext>
            </a:extLst>
          </p:cNvPr>
          <p:cNvSpPr txBox="1"/>
          <p:nvPr/>
        </p:nvSpPr>
        <p:spPr>
          <a:xfrm>
            <a:off x="6408808" y="2643970"/>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随机时钟抖动信号和输出信号</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3" name="图片 2">
            <a:extLst>
              <a:ext uri="{FF2B5EF4-FFF2-40B4-BE49-F238E27FC236}">
                <a16:creationId xmlns:a16="http://schemas.microsoft.com/office/drawing/2014/main" id="{C16B9E9E-7798-C9A0-DD33-B63E8111A50E}"/>
              </a:ext>
            </a:extLst>
          </p:cNvPr>
          <p:cNvPicPr>
            <a:picLocks noChangeAspect="1"/>
          </p:cNvPicPr>
          <p:nvPr/>
        </p:nvPicPr>
        <p:blipFill>
          <a:blip r:embed="rId5"/>
          <a:stretch>
            <a:fillRect/>
          </a:stretch>
        </p:blipFill>
        <p:spPr>
          <a:xfrm>
            <a:off x="6726119" y="790978"/>
            <a:ext cx="4245941" cy="1752964"/>
          </a:xfrm>
          <a:prstGeom prst="rect">
            <a:avLst/>
          </a:prstGeom>
        </p:spPr>
      </p:pic>
      <p:pic>
        <p:nvPicPr>
          <p:cNvPr id="22" name="图片 21">
            <a:extLst>
              <a:ext uri="{FF2B5EF4-FFF2-40B4-BE49-F238E27FC236}">
                <a16:creationId xmlns:a16="http://schemas.microsoft.com/office/drawing/2014/main" id="{708EE852-09EC-8A00-F5FA-90CF3BAF42D4}"/>
              </a:ext>
            </a:extLst>
          </p:cNvPr>
          <p:cNvPicPr>
            <a:picLocks noChangeAspect="1"/>
          </p:cNvPicPr>
          <p:nvPr/>
        </p:nvPicPr>
        <p:blipFill>
          <a:blip r:embed="rId6"/>
          <a:stretch>
            <a:fillRect/>
          </a:stretch>
        </p:blipFill>
        <p:spPr>
          <a:xfrm>
            <a:off x="6852366" y="3113330"/>
            <a:ext cx="4119694" cy="3213961"/>
          </a:xfrm>
          <a:prstGeom prst="rect">
            <a:avLst/>
          </a:prstGeom>
        </p:spPr>
      </p:pic>
    </p:spTree>
    <p:extLst>
      <p:ext uri="{BB962C8B-B14F-4D97-AF65-F5344CB8AC3E}">
        <p14:creationId xmlns:p14="http://schemas.microsoft.com/office/powerpoint/2010/main" val="261015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5F320A43-09F8-402E-AFCE-6F614E0E2B4F}"/>
                  </a:ext>
                </a:extLst>
              </p:cNvPr>
              <p:cNvSpPr/>
              <p:nvPr/>
            </p:nvSpPr>
            <p:spPr>
              <a:xfrm>
                <a:off x="629552" y="1616411"/>
                <a:ext cx="10932895" cy="4431470"/>
              </a:xfrm>
              <a:prstGeom prst="rect">
                <a:avLst/>
              </a:prstGeom>
            </p:spPr>
            <p:txBody>
              <a:bodyPr wrap="square">
                <a:spAutoFit/>
              </a:bodyPr>
              <a:lstStyle/>
              <a:p>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当输入信号为一正弦信号，在时钟的下降沿采样，由于时钟的下降并非完全理想而存在一定的上升时间，因此每一次采样的输入信号电压值不同，造成每次的采样点也不同。假设时钟的下降斜率为</a:t>
                </a:r>
                <a:r>
                  <a:rPr lang="en-US" altLang="zh-CN" sz="1800" dirty="0">
                    <a:effectLst/>
                    <a:ea typeface="宋体" panose="02010600030101010101" pitchFamily="2" charset="-122"/>
                    <a:cs typeface="Times New Roman" panose="02020603050405020304" pitchFamily="18" charset="0"/>
                  </a:rPr>
                  <a:t>K</a:t>
                </a:r>
                <a:r>
                  <a:rPr lang="zh-CN" altLang="zh-CN" sz="1800" dirty="0">
                    <a:effectLst/>
                    <a:ea typeface="宋体" panose="02010600030101010101" pitchFamily="2" charset="-122"/>
                    <a:cs typeface="Times New Roman" panose="02020603050405020304" pitchFamily="18" charset="0"/>
                  </a:rPr>
                  <a:t>，时钟的高低电平分别为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𝐻</m:t>
                        </m:r>
                      </m:sub>
                    </m:sSub>
                  </m:oMath>
                </a14:m>
                <a:r>
                  <a:rPr lang="en-US" altLang="zh-CN" sz="1800" dirty="0">
                    <a:effectLst/>
                    <a:latin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和</a:t>
                </a:r>
                <a:r>
                  <a:rPr lang="en-US" altLang="zh-CN" sz="1800" dirty="0">
                    <a:effectLst/>
                    <a:ea typeface="宋体" panose="02010600030101010101" pitchFamily="2" charset="-122"/>
                    <a:cs typeface="Times New Roman" panose="02020603050405020304" pitchFamily="18" charset="0"/>
                  </a:rPr>
                  <a:t> 0</a:t>
                </a:r>
                <a:r>
                  <a:rPr lang="zh-CN" altLang="zh-CN" sz="1800" dirty="0">
                    <a:effectLst/>
                    <a:ea typeface="宋体" panose="02010600030101010101" pitchFamily="2" charset="-122"/>
                    <a:cs typeface="Times New Roman" panose="02020603050405020304" pitchFamily="18" charset="0"/>
                  </a:rPr>
                  <a:t>，下降沿的开始点距离采样点的时间（孔径时间）为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zh-CN" sz="1800" dirty="0">
                    <a:effectLst/>
                    <a:ea typeface="宋体" panose="02010600030101010101" pitchFamily="2" charset="-122"/>
                    <a:cs typeface="Times New Roman" panose="02020603050405020304" pitchFamily="18" charset="0"/>
                  </a:rPr>
                  <a:t>，输入信号为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𝐴𝑆𝑖𝑛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dirty="0"/>
                  <a:t>则有下式成立：</a:t>
                </a:r>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𝐻</m:t>
                              </m:r>
                            </m:sub>
                          </m:sSub>
                          <m:r>
                            <a:rPr lang="en-US" altLang="zh-CN" i="1">
                              <a:latin typeface="Cambria Math" panose="02040503050406030204" pitchFamily="18" charset="0"/>
                            </a:rPr>
                            <m:t>−</m:t>
                          </m:r>
                          <m:r>
                            <a:rPr lang="en-US" altLang="zh-CN" i="1">
                              <a:latin typeface="Cambria Math" panose="02040503050406030204" pitchFamily="18" charset="0"/>
                            </a:rPr>
                            <m:t>𝑉𝑖𝑛</m:t>
                          </m:r>
                        </m:num>
                        <m:den>
                          <m:r>
                            <a:rPr lang="en-US" altLang="zh-CN" i="1">
                              <a:latin typeface="Cambria Math" panose="02040503050406030204" pitchFamily="18" charset="0"/>
                            </a:rPr>
                            <m:t>𝐾</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𝐻</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𝑖𝑛</m:t>
                              </m:r>
                            </m:sub>
                          </m:sSub>
                          <m:r>
                            <a:rPr lang="en-US" altLang="zh-CN" i="1">
                              <a:latin typeface="Cambria Math" panose="02040503050406030204" pitchFamily="18" charset="0"/>
                            </a:rPr>
                            <m:t>=</m:t>
                          </m:r>
                          <m:r>
                            <a:rPr lang="en-US" altLang="zh-CN" i="1">
                              <a:latin typeface="Cambria Math" panose="02040503050406030204" pitchFamily="18" charset="0"/>
                            </a:rPr>
                            <m:t>𝐴𝑆𝑖𝑛</m:t>
                          </m:r>
                          <m:r>
                            <a:rPr lang="en-US" altLang="zh-CN" i="1">
                              <a:latin typeface="Cambria Math" panose="02040503050406030204" pitchFamily="18" charset="0"/>
                            </a:rPr>
                            <m:t>(2</m:t>
                          </m:r>
                          <m:r>
                            <a:rPr lang="en-US" altLang="zh-CN" i="1">
                              <a:latin typeface="Cambria Math" panose="02040503050406030204" pitchFamily="18" charset="0"/>
                            </a:rPr>
                            <m:t>𝜋</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 </m:t>
                          </m:r>
                          <m:r>
                            <a:rPr lang="en-US" altLang="zh-CN" i="1">
                              <a:latin typeface="Cambria Math" panose="02040503050406030204" pitchFamily="18" charset="0"/>
                            </a:rPr>
                            <m:t>𝑛𝑇</m:t>
                          </m:r>
                          <m:r>
                            <a:rPr lang="en-US" altLang="zh-CN" i="1">
                              <a:latin typeface="Cambria Math" panose="02040503050406030204" pitchFamily="18" charset="0"/>
                            </a:rPr>
                            <m:t>)</m:t>
                          </m:r>
                        </m:num>
                        <m:den>
                          <m:r>
                            <a:rPr lang="en-US" altLang="zh-CN" i="1">
                              <a:latin typeface="Cambria Math" panose="02040503050406030204" pitchFamily="18" charset="0"/>
                            </a:rPr>
                            <m:t>𝐾</m:t>
                          </m:r>
                        </m:den>
                      </m:f>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𝑜𝑢𝑡</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𝑛𝑇</m:t>
                          </m:r>
                        </m:e>
                      </m:d>
                      <m:r>
                        <m:rPr>
                          <m:aln/>
                        </m:rPr>
                        <a:rPr lang="en-US" altLang="zh-CN" i="1">
                          <a:latin typeface="Cambria Math" panose="02040503050406030204" pitchFamily="18" charset="0"/>
                        </a:rPr>
                        <m:t>=</m:t>
                      </m:r>
                      <m:r>
                        <a:rPr lang="en-US" altLang="zh-CN" i="1">
                          <a:latin typeface="Cambria Math" panose="02040503050406030204" pitchFamily="18" charset="0"/>
                        </a:rPr>
                        <m:t>𝐴𝑆𝑖𝑛</m:t>
                      </m:r>
                      <m:d>
                        <m:dPr>
                          <m:ctrlPr>
                            <a:rPr lang="zh-CN"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𝑛𝑇</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𝐾</m:t>
                          </m:r>
                        </m:den>
                      </m:f>
                      <m:r>
                        <a:rPr lang="en-US" altLang="zh-CN" i="1">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𝐴</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𝐶𝑜𝑠</m:t>
                      </m:r>
                      <m:r>
                        <a:rPr lang="en-US" altLang="zh-CN" i="1">
                          <a:latin typeface="Cambria Math" panose="02040503050406030204" pitchFamily="18" charset="0"/>
                        </a:rPr>
                        <m:t>(2</m:t>
                      </m:r>
                      <m:r>
                        <a:rPr lang="en-US" altLang="zh-CN" i="1">
                          <a:latin typeface="Cambria Math" panose="02040503050406030204" pitchFamily="18" charset="0"/>
                        </a:rPr>
                        <m:t>𝜋</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𝑛𝑇</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𝐻</m:t>
                          </m:r>
                        </m:sub>
                      </m:sSub>
                      <m:r>
                        <a:rPr lang="en-US" altLang="zh-CN" i="1">
                          <a:latin typeface="Cambria Math" panose="02040503050406030204" pitchFamily="18" charset="0"/>
                        </a:rPr>
                        <m:t>−</m:t>
                      </m:r>
                      <m:r>
                        <a:rPr lang="en-US" altLang="zh-CN" i="1">
                          <a:latin typeface="Cambria Math" panose="02040503050406030204" pitchFamily="18" charset="0"/>
                        </a:rPr>
                        <m:t>𝐴𝑆𝑖𝑛</m:t>
                      </m:r>
                      <m:d>
                        <m:dPr>
                          <m:ctrlPr>
                            <a:rPr lang="zh-CN"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𝑛𝑇</m:t>
                          </m:r>
                        </m:e>
                      </m:d>
                      <m:r>
                        <a:rPr lang="en-US" altLang="zh-CN" i="1">
                          <a:latin typeface="Cambria Math" panose="02040503050406030204" pitchFamily="18" charset="0"/>
                        </a:rPr>
                        <m:t>)</m:t>
                      </m:r>
                    </m:oMath>
                  </m:oMathPara>
                </a14:m>
                <a:endParaRPr lang="en-US" altLang="zh-CN" dirty="0"/>
              </a:p>
              <a:p>
                <a:endParaRPr lang="en-US" altLang="zh-CN" dirty="0"/>
              </a:p>
              <a:p>
                <a:endParaRPr lang="zh-CN" altLang="zh-CN" dirty="0"/>
              </a:p>
              <a:p>
                <a:r>
                  <a:rPr lang="zh-CN" altLang="zh-CN" dirty="0"/>
                  <a:t>因此</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𝛿</m:t>
                    </m:r>
                    <m:r>
                      <a:rPr lang="en-US" altLang="zh-CN" i="1">
                        <a:latin typeface="Cambria Math" panose="02040503050406030204" pitchFamily="18" charset="0"/>
                      </a:rPr>
                      <m:t> </m:t>
                    </m:r>
                  </m:oMath>
                </a14:m>
                <a:r>
                  <a:rPr lang="zh-CN" altLang="zh-CN" dirty="0"/>
                  <a:t>的不确定性产生了二次谐波失真，其值为：</a:t>
                </a:r>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2</m:t>
                          </m:r>
                        </m:sub>
                      </m:sSub>
                      <m:r>
                        <a:rPr lang="en-US" altLang="zh-CN" i="1">
                          <a:latin typeface="Cambria Math" panose="02040503050406030204" pitchFamily="18" charset="0"/>
                        </a:rPr>
                        <m:t>=20</m:t>
                      </m:r>
                      <m:r>
                        <m:rPr>
                          <m:sty m:val="p"/>
                        </m:rPr>
                        <a:rPr lang="en-US" altLang="zh-CN">
                          <a:latin typeface="Cambria Math" panose="02040503050406030204" pitchFamily="18" charset="0"/>
                        </a:rPr>
                        <m:t>lg</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𝜋</m:t>
                          </m:r>
                          <m:r>
                            <a:rPr lang="en-US" altLang="zh-CN" i="1">
                              <a:latin typeface="Cambria Math" panose="02040503050406030204" pitchFamily="18" charset="0"/>
                            </a:rPr>
                            <m:t>𝐴</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num>
                        <m:den>
                          <m:r>
                            <a:rPr lang="en-US" altLang="zh-CN" i="1">
                              <a:latin typeface="Cambria Math" panose="02040503050406030204" pitchFamily="18" charset="0"/>
                            </a:rPr>
                            <m:t>𝐾</m:t>
                          </m:r>
                        </m:den>
                      </m:f>
                      <m:r>
                        <a:rPr lang="en-US" altLang="zh-CN" i="1">
                          <a:latin typeface="Cambria Math" panose="02040503050406030204" pitchFamily="18" charset="0"/>
                        </a:rPr>
                        <m:t>)</m:t>
                      </m:r>
                    </m:oMath>
                  </m:oMathPara>
                </a14:m>
                <a:endParaRPr lang="en-US" altLang="zh-CN" dirty="0"/>
              </a:p>
              <a:p>
                <a:endParaRPr lang="zh-CN" altLang="zh-CN" dirty="0"/>
              </a:p>
            </p:txBody>
          </p:sp>
        </mc:Choice>
        <mc:Fallback xmlns="">
          <p:sp>
            <p:nvSpPr>
              <p:cNvPr id="78" name="矩形 77">
                <a:extLst>
                  <a:ext uri="{FF2B5EF4-FFF2-40B4-BE49-F238E27FC236}">
                    <a16:creationId xmlns:a16="http://schemas.microsoft.com/office/drawing/2014/main" id="{5F320A43-09F8-402E-AFCE-6F614E0E2B4F}"/>
                  </a:ext>
                </a:extLst>
              </p:cNvPr>
              <p:cNvSpPr>
                <a:spLocks noRot="1" noChangeAspect="1" noMove="1" noResize="1" noEditPoints="1" noAdjustHandles="1" noChangeArrowheads="1" noChangeShapeType="1" noTextEdit="1"/>
              </p:cNvSpPr>
              <p:nvPr/>
            </p:nvSpPr>
            <p:spPr>
              <a:xfrm>
                <a:off x="629552" y="1616411"/>
                <a:ext cx="10932895" cy="4431470"/>
              </a:xfrm>
              <a:prstGeom prst="rect">
                <a:avLst/>
              </a:prstGeom>
              <a:blipFill>
                <a:blip r:embed="rId3"/>
                <a:stretch>
                  <a:fillRect l="-446" t="-1100"/>
                </a:stretch>
              </a:blipFill>
            </p:spPr>
            <p:txBody>
              <a:bodyPr/>
              <a:lstStyle/>
              <a:p>
                <a:r>
                  <a:rPr lang="zh-CN" altLang="en-US">
                    <a:noFill/>
                  </a:rPr>
                  <a:t> </a:t>
                </a:r>
              </a:p>
            </p:txBody>
          </p:sp>
        </mc:Fallback>
      </mc:AlternateContent>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629553" y="1216301"/>
            <a:ext cx="408468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003F87"/>
                </a:solidFill>
                <a:latin typeface="微软雅黑"/>
                <a:ea typeface="微软雅黑"/>
              </a:rPr>
              <a:t>3</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采样瞬间的输入信号不确定性</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Tree>
    <p:extLst>
      <p:ext uri="{BB962C8B-B14F-4D97-AF65-F5344CB8AC3E}">
        <p14:creationId xmlns:p14="http://schemas.microsoft.com/office/powerpoint/2010/main" val="399539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609937" y="1468615"/>
            <a:ext cx="6743521" cy="923330"/>
          </a:xfrm>
          <a:prstGeom prst="rect">
            <a:avLst/>
          </a:prstGeom>
        </p:spPr>
        <p:txBody>
          <a:bodyPr wrap="square">
            <a:spAutoFit/>
          </a:bodyPr>
          <a:lstStyle/>
          <a:p>
            <a:r>
              <a:rPr lang="zh-CN" altLang="en-US" dirty="0">
                <a:ea typeface="宋体" panose="02010600030101010101" pitchFamily="2" charset="-122"/>
                <a:cs typeface="Times New Roman" panose="02020603050405020304" pitchFamily="18" charset="0"/>
              </a:rPr>
              <a:t>       输入信号为一偏置电压为</a:t>
            </a:r>
            <a:r>
              <a:rPr lang="en-US" altLang="zh-CN" dirty="0">
                <a:ea typeface="宋体" panose="02010600030101010101" pitchFamily="2" charset="-122"/>
                <a:cs typeface="Times New Roman" panose="02020603050405020304" pitchFamily="18" charset="0"/>
              </a:rPr>
              <a:t>0V</a:t>
            </a:r>
            <a:r>
              <a:rPr lang="zh-CN" altLang="en-US" dirty="0">
                <a:ea typeface="宋体" panose="02010600030101010101" pitchFamily="2" charset="-122"/>
                <a:cs typeface="Times New Roman" panose="02020603050405020304" pitchFamily="18" charset="0"/>
              </a:rPr>
              <a:t>，峰</a:t>
            </a:r>
            <a:r>
              <a:rPr lang="en-US" altLang="zh-CN" dirty="0">
                <a:ea typeface="宋体" panose="02010600030101010101" pitchFamily="2" charset="-122"/>
                <a:cs typeface="Times New Roman" panose="02020603050405020304" pitchFamily="18" charset="0"/>
              </a:rPr>
              <a:t>-</a:t>
            </a:r>
            <a:r>
              <a:rPr lang="zh-CN" altLang="en-US" dirty="0">
                <a:ea typeface="宋体" panose="02010600030101010101" pitchFamily="2" charset="-122"/>
                <a:cs typeface="Times New Roman" panose="02020603050405020304" pitchFamily="18" charset="0"/>
              </a:rPr>
              <a:t>峰值为</a:t>
            </a:r>
            <a:r>
              <a:rPr lang="en-US" altLang="zh-CN" dirty="0">
                <a:ea typeface="宋体" panose="02010600030101010101" pitchFamily="2" charset="-122"/>
                <a:cs typeface="Times New Roman" panose="02020603050405020304" pitchFamily="18" charset="0"/>
              </a:rPr>
              <a:t>2V</a:t>
            </a:r>
            <a:r>
              <a:rPr lang="zh-CN" altLang="en-US" dirty="0">
                <a:ea typeface="宋体" panose="02010600030101010101" pitchFamily="2" charset="-122"/>
                <a:cs typeface="Times New Roman" panose="02020603050405020304" pitchFamily="18" charset="0"/>
              </a:rPr>
              <a:t>，信号频率为</a:t>
            </a:r>
            <a:r>
              <a:rPr lang="en-US" altLang="zh-CN" dirty="0">
                <a:ea typeface="宋体" panose="02010600030101010101" pitchFamily="2" charset="-122"/>
                <a:cs typeface="Times New Roman" panose="02020603050405020304" pitchFamily="18" charset="0"/>
              </a:rPr>
              <a:t>0.1Hz</a:t>
            </a:r>
            <a:r>
              <a:rPr lang="zh-CN" altLang="en-US" dirty="0">
                <a:ea typeface="宋体" panose="02010600030101010101" pitchFamily="2" charset="-122"/>
                <a:cs typeface="Times New Roman" panose="02020603050405020304" pitchFamily="18" charset="0"/>
              </a:rPr>
              <a:t>，初始相位为</a:t>
            </a:r>
            <a:r>
              <a:rPr lang="en-US" altLang="zh-CN" dirty="0">
                <a:ea typeface="宋体" panose="02010600030101010101" pitchFamily="2" charset="-122"/>
                <a:cs typeface="Times New Roman" panose="02020603050405020304" pitchFamily="18" charset="0"/>
              </a:rPr>
              <a:t>0</a:t>
            </a:r>
            <a:r>
              <a:rPr lang="zh-CN" altLang="en-US" dirty="0">
                <a:ea typeface="宋体" panose="02010600030101010101" pitchFamily="2" charset="-122"/>
                <a:cs typeface="Times New Roman" panose="02020603050405020304" pitchFamily="18" charset="0"/>
              </a:rPr>
              <a:t>的正弦信号。可在 </a:t>
            </a:r>
            <a:r>
              <a:rPr lang="en-US" altLang="zh-CN" dirty="0">
                <a:ea typeface="宋体" panose="02010600030101010101" pitchFamily="2" charset="-122"/>
                <a:cs typeface="Times New Roman" panose="02020603050405020304" pitchFamily="18" charset="0"/>
              </a:rPr>
              <a:t>Simulink </a:t>
            </a:r>
            <a:r>
              <a:rPr lang="zh-CN" altLang="en-US" dirty="0">
                <a:ea typeface="宋体" panose="02010600030101010101" pitchFamily="2" charset="-122"/>
                <a:cs typeface="Times New Roman" panose="02020603050405020304" pitchFamily="18" charset="0"/>
              </a:rPr>
              <a:t>搭建模型，如下图所</a:t>
            </a:r>
            <a:endParaRPr lang="zh-CN" altLang="zh-CN" dirty="0"/>
          </a:p>
        </p:txBody>
      </p:sp>
      <p:sp>
        <p:nvSpPr>
          <p:cNvPr id="81" name="文本框 80">
            <a:extLst>
              <a:ext uri="{FF2B5EF4-FFF2-40B4-BE49-F238E27FC236}">
                <a16:creationId xmlns:a16="http://schemas.microsoft.com/office/drawing/2014/main" id="{A7103484-037B-4DE8-8D10-D4FB6D32908B}"/>
              </a:ext>
            </a:extLst>
          </p:cNvPr>
          <p:cNvSpPr txBox="1"/>
          <p:nvPr/>
        </p:nvSpPr>
        <p:spPr>
          <a:xfrm>
            <a:off x="8238644" y="5664794"/>
            <a:ext cx="33997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latin typeface="SimSun" panose="02010600030101010101" pitchFamily="2" charset="-122"/>
                <a:ea typeface="SimSun" panose="02010600030101010101" pitchFamily="2" charset="-122"/>
              </a:rPr>
              <a:t>K=1000</a:t>
            </a:r>
            <a:r>
              <a:rPr lang="zh-CN" altLang="en-US" dirty="0">
                <a:solidFill>
                  <a:srgbClr val="000000"/>
                </a:solidFill>
                <a:latin typeface="SimSun" panose="02010600030101010101" pitchFamily="2" charset="-122"/>
                <a:ea typeface="SimSun" panose="02010600030101010101" pitchFamily="2" charset="-122"/>
              </a:rPr>
              <a:t>基波和二次谐波</a:t>
            </a: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C583F2F9-C5DF-B2E6-D982-9B1D65C17DB4}"/>
              </a:ext>
            </a:extLst>
          </p:cNvPr>
          <p:cNvPicPr>
            <a:picLocks noChangeAspect="1"/>
          </p:cNvPicPr>
          <p:nvPr/>
        </p:nvPicPr>
        <p:blipFill rotWithShape="1">
          <a:blip r:embed="rId5">
            <a:extLst>
              <a:ext uri="{28A0092B-C50C-407E-A947-70E740481C1C}">
                <a14:useLocalDpi xmlns:a14="http://schemas.microsoft.com/office/drawing/2010/main" val="0"/>
              </a:ext>
            </a:extLst>
          </a:blip>
          <a:srcRect l="2101" t="7529" r="1627" b="5734"/>
          <a:stretch/>
        </p:blipFill>
        <p:spPr bwMode="auto">
          <a:xfrm>
            <a:off x="590325" y="2679559"/>
            <a:ext cx="6782747" cy="2877683"/>
          </a:xfrm>
          <a:prstGeom prst="rect">
            <a:avLst/>
          </a:prstGeom>
          <a:noFill/>
          <a:ln>
            <a:noFill/>
          </a:ln>
          <a:extLst>
            <a:ext uri="{53640926-AAD7-44D8-BBD7-CCE9431645EC}">
              <a14:shadowObscured xmlns:a14="http://schemas.microsoft.com/office/drawing/2010/main"/>
            </a:ext>
          </a:extLst>
        </p:spPr>
      </p:pic>
      <p:sp>
        <p:nvSpPr>
          <p:cNvPr id="16" name="文本框 15">
            <a:extLst>
              <a:ext uri="{FF2B5EF4-FFF2-40B4-BE49-F238E27FC236}">
                <a16:creationId xmlns:a16="http://schemas.microsoft.com/office/drawing/2014/main" id="{FCEEE38D-9D52-FA22-9DF7-BE607D605067}"/>
              </a:ext>
            </a:extLst>
          </p:cNvPr>
          <p:cNvSpPr txBox="1"/>
          <p:nvPr/>
        </p:nvSpPr>
        <p:spPr>
          <a:xfrm>
            <a:off x="8177575" y="1191616"/>
            <a:ext cx="3460833" cy="1477328"/>
          </a:xfrm>
          <a:prstGeom prst="rect">
            <a:avLst/>
          </a:prstGeom>
          <a:noFill/>
        </p:spPr>
        <p:txBody>
          <a:bodyPr wrap="square" rtlCol="0">
            <a:spAutoFit/>
          </a:bodyPr>
          <a:lstStyle/>
          <a:p>
            <a:pPr marL="226695" indent="266700"/>
            <a:r>
              <a:rPr lang="zh-CN" altLang="en-US" dirty="0">
                <a:ea typeface="宋体" panose="02010600030101010101" pitchFamily="2" charset="-122"/>
                <a:cs typeface="Times New Roman" panose="02020603050405020304" pitchFamily="18" charset="0"/>
              </a:rPr>
              <a:t>分别取 </a:t>
            </a:r>
            <a:r>
              <a:rPr lang="en-US" altLang="zh-CN" dirty="0">
                <a:ea typeface="宋体" panose="02010600030101010101" pitchFamily="2" charset="-122"/>
                <a:cs typeface="Times New Roman" panose="02020603050405020304" pitchFamily="18" charset="0"/>
              </a:rPr>
              <a:t>K= 10</a:t>
            </a:r>
            <a:r>
              <a:rPr lang="zh-CN" altLang="en-US"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100</a:t>
            </a:r>
            <a:r>
              <a:rPr lang="zh-CN" altLang="en-US"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1000</a:t>
            </a:r>
            <a:r>
              <a:rPr lang="zh-CN" altLang="en-US" dirty="0">
                <a:ea typeface="宋体" panose="02010600030101010101" pitchFamily="2" charset="-122"/>
                <a:cs typeface="Times New Roman" panose="02020603050405020304" pitchFamily="18" charset="0"/>
              </a:rPr>
              <a:t>，采样瞬间输入信号不确定性模型仿真结果如下图所示，在输入频率二倍的频率处有一个明显的谐波分量</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C6939EF2-57E8-65F0-B92D-4A7279801CE1}"/>
              </a:ext>
            </a:extLst>
          </p:cNvPr>
          <p:cNvPicPr>
            <a:picLocks noChangeAspect="1"/>
          </p:cNvPicPr>
          <p:nvPr/>
        </p:nvPicPr>
        <p:blipFill>
          <a:blip r:embed="rId6"/>
          <a:stretch>
            <a:fillRect/>
          </a:stretch>
        </p:blipFill>
        <p:spPr>
          <a:xfrm>
            <a:off x="7976660" y="2790552"/>
            <a:ext cx="3914140" cy="2766690"/>
          </a:xfrm>
          <a:prstGeom prst="rect">
            <a:avLst/>
          </a:prstGeom>
        </p:spPr>
      </p:pic>
      <p:sp>
        <p:nvSpPr>
          <p:cNvPr id="19" name="文本框 18">
            <a:extLst>
              <a:ext uri="{FF2B5EF4-FFF2-40B4-BE49-F238E27FC236}">
                <a16:creationId xmlns:a16="http://schemas.microsoft.com/office/drawing/2014/main" id="{A111127F-0F6C-4DB8-C648-0D18031E453F}"/>
              </a:ext>
            </a:extLst>
          </p:cNvPr>
          <p:cNvSpPr txBox="1"/>
          <p:nvPr/>
        </p:nvSpPr>
        <p:spPr>
          <a:xfrm>
            <a:off x="2453830" y="5849460"/>
            <a:ext cx="3399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采样瞬间输入信号不确定性模型</a:t>
            </a:r>
          </a:p>
        </p:txBody>
      </p:sp>
    </p:spTree>
    <p:extLst>
      <p:ext uri="{BB962C8B-B14F-4D97-AF65-F5344CB8AC3E}">
        <p14:creationId xmlns:p14="http://schemas.microsoft.com/office/powerpoint/2010/main" val="1733874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FCEEE38D-9D52-FA22-9DF7-BE607D605067}"/>
              </a:ext>
            </a:extLst>
          </p:cNvPr>
          <p:cNvSpPr txBox="1"/>
          <p:nvPr/>
        </p:nvSpPr>
        <p:spPr>
          <a:xfrm>
            <a:off x="8077116" y="1114446"/>
            <a:ext cx="3460833" cy="3693319"/>
          </a:xfrm>
          <a:prstGeom prst="rect">
            <a:avLst/>
          </a:prstGeom>
          <a:noFill/>
        </p:spPr>
        <p:txBody>
          <a:bodyPr wrap="square" rtlCol="0">
            <a:spAutoFit/>
          </a:bodyPr>
          <a:lstStyle/>
          <a:p>
            <a:pPr marL="226695" indent="266700"/>
            <a:endParaRPr lang="zh-CN" altLang="en-US" dirty="0">
              <a:ea typeface="宋体" panose="02010600030101010101" pitchFamily="2" charset="-122"/>
              <a:cs typeface="Times New Roman" panose="02020603050405020304" pitchFamily="18" charset="0"/>
            </a:endParaRPr>
          </a:p>
          <a:p>
            <a:pPr marL="226695" indent="266700"/>
            <a:r>
              <a:rPr lang="zh-CN" altLang="en-US" dirty="0">
                <a:latin typeface="等线" panose="02010600030101010101" pitchFamily="2" charset="-122"/>
                <a:cs typeface="Times New Roman" panose="02020603050405020304" pitchFamily="18" charset="0"/>
              </a:rPr>
              <a:t>   当时钟信号斜率为</a:t>
            </a:r>
            <a:r>
              <a:rPr lang="en-US" altLang="zh-CN" dirty="0">
                <a:latin typeface="等线" panose="02010600030101010101" pitchFamily="2" charset="-122"/>
                <a:cs typeface="Times New Roman" panose="02020603050405020304" pitchFamily="18" charset="0"/>
              </a:rPr>
              <a:t>1000V/s</a:t>
            </a:r>
            <a:r>
              <a:rPr lang="zh-CN" altLang="en-US" dirty="0">
                <a:latin typeface="等线" panose="02010600030101010101" pitchFamily="2" charset="-122"/>
                <a:cs typeface="Times New Roman" panose="02020603050405020304" pitchFamily="18" charset="0"/>
              </a:rPr>
              <a:t>时，</a:t>
            </a:r>
            <a:r>
              <a:rPr lang="en-US" altLang="zh-CN" dirty="0">
                <a:latin typeface="等线" panose="02010600030101010101" pitchFamily="2" charset="-122"/>
                <a:cs typeface="Times New Roman" panose="02020603050405020304" pitchFamily="18" charset="0"/>
              </a:rPr>
              <a:t>13-bit</a:t>
            </a:r>
            <a:r>
              <a:rPr lang="zh-CN" altLang="en-US" dirty="0">
                <a:latin typeface="等线" panose="02010600030101010101" pitchFamily="2" charset="-122"/>
                <a:cs typeface="Times New Roman" panose="02020603050405020304" pitchFamily="18" charset="0"/>
              </a:rPr>
              <a:t>流水线</a:t>
            </a:r>
            <a:r>
              <a:rPr lang="en-US" altLang="zh-CN" dirty="0">
                <a:latin typeface="等线" panose="02010600030101010101" pitchFamily="2" charset="-122"/>
                <a:cs typeface="Times New Roman" panose="02020603050405020304" pitchFamily="18" charset="0"/>
              </a:rPr>
              <a:t>ADC</a:t>
            </a:r>
            <a:r>
              <a:rPr lang="zh-CN" altLang="en-US" dirty="0">
                <a:latin typeface="等线" panose="02010600030101010101" pitchFamily="2" charset="-122"/>
                <a:cs typeface="Times New Roman" panose="02020603050405020304" pitchFamily="18" charset="0"/>
              </a:rPr>
              <a:t>参数：</a:t>
            </a:r>
            <a:r>
              <a:rPr lang="en-US" altLang="zh-CN" dirty="0">
                <a:latin typeface="等线" panose="02010600030101010101" pitchFamily="2" charset="-122"/>
                <a:cs typeface="Times New Roman" panose="02020603050405020304" pitchFamily="18" charset="0"/>
              </a:rPr>
              <a:t>SNDR=57.36dB</a:t>
            </a:r>
            <a:r>
              <a:rPr lang="zh-CN" altLang="en-US" dirty="0">
                <a:latin typeface="等线" panose="02010600030101010101" pitchFamily="2" charset="-122"/>
                <a:cs typeface="Times New Roman" panose="02020603050405020304" pitchFamily="18" charset="0"/>
              </a:rPr>
              <a:t>，</a:t>
            </a:r>
            <a:r>
              <a:rPr lang="en-US" altLang="zh-CN" dirty="0">
                <a:latin typeface="等线" panose="02010600030101010101" pitchFamily="2" charset="-122"/>
                <a:cs typeface="Times New Roman" panose="02020603050405020304" pitchFamily="18" charset="0"/>
              </a:rPr>
              <a:t>ENOB=9.24</a:t>
            </a:r>
            <a:r>
              <a:rPr lang="zh-CN" altLang="en-US" dirty="0">
                <a:latin typeface="等线" panose="02010600030101010101" pitchFamily="2" charset="-122"/>
                <a:cs typeface="Times New Roman" panose="02020603050405020304" pitchFamily="18" charset="0"/>
              </a:rPr>
              <a:t>，因此只能用于最大精度为</a:t>
            </a:r>
            <a:r>
              <a:rPr lang="en-US" altLang="zh-CN" dirty="0">
                <a:latin typeface="等线" panose="02010600030101010101" pitchFamily="2" charset="-122"/>
                <a:cs typeface="Times New Roman" panose="02020603050405020304" pitchFamily="18" charset="0"/>
              </a:rPr>
              <a:t>91bit</a:t>
            </a:r>
            <a:r>
              <a:rPr lang="zh-CN" altLang="en-US" dirty="0">
                <a:latin typeface="等线" panose="02010600030101010101" pitchFamily="2" charset="-122"/>
                <a:cs typeface="Times New Roman" panose="02020603050405020304" pitchFamily="18" charset="0"/>
              </a:rPr>
              <a:t>的</a:t>
            </a:r>
            <a:r>
              <a:rPr lang="en-US" altLang="zh-CN" dirty="0">
                <a:latin typeface="等线" panose="02010600030101010101" pitchFamily="2" charset="-122"/>
                <a:cs typeface="Times New Roman" panose="02020603050405020304" pitchFamily="18" charset="0"/>
              </a:rPr>
              <a:t>ADC</a:t>
            </a:r>
            <a:r>
              <a:rPr lang="zh-CN" altLang="en-US" dirty="0">
                <a:latin typeface="等线" panose="02010600030101010101" pitchFamily="2" charset="-122"/>
                <a:cs typeface="Times New Roman" panose="02020603050405020304" pitchFamily="18" charset="0"/>
              </a:rPr>
              <a:t>系统中。</a:t>
            </a:r>
          </a:p>
          <a:p>
            <a:pPr marL="226695" indent="266700"/>
            <a:r>
              <a:rPr lang="zh-CN" altLang="en-US" dirty="0">
                <a:latin typeface="等线" panose="02010600030101010101" pitchFamily="2" charset="-122"/>
                <a:cs typeface="Times New Roman" panose="02020603050405020304" pitchFamily="18" charset="0"/>
              </a:rPr>
              <a:t>   为了消除或降低二次谐波失真，可以采用如下几种方法：全差分结构消除偶次谐波失真；减小时钟下降时间；采用栅压自举电路（ </a:t>
            </a:r>
            <a:r>
              <a:rPr lang="en-US" altLang="zh-CN" dirty="0">
                <a:latin typeface="等线" panose="02010600030101010101" pitchFamily="2" charset="-122"/>
                <a:cs typeface="Times New Roman" panose="02020603050405020304" pitchFamily="18" charset="0"/>
              </a:rPr>
              <a:t>bootstrap circuit </a:t>
            </a:r>
            <a:r>
              <a:rPr lang="zh-CN" altLang="en-US" dirty="0">
                <a:latin typeface="等线" panose="02010600030101010101" pitchFamily="2" charset="-122"/>
                <a:cs typeface="Times New Roman" panose="02020603050405020304" pitchFamily="18" charset="0"/>
              </a:rPr>
              <a:t>）使每次采样点相同，从而根本上消除孔径时间差异。</a:t>
            </a:r>
          </a:p>
        </p:txBody>
      </p:sp>
      <p:sp>
        <p:nvSpPr>
          <p:cNvPr id="19" name="文本框 18">
            <a:extLst>
              <a:ext uri="{FF2B5EF4-FFF2-40B4-BE49-F238E27FC236}">
                <a16:creationId xmlns:a16="http://schemas.microsoft.com/office/drawing/2014/main" id="{A111127F-0F6C-4DB8-C648-0D18031E453F}"/>
              </a:ext>
            </a:extLst>
          </p:cNvPr>
          <p:cNvSpPr txBox="1"/>
          <p:nvPr/>
        </p:nvSpPr>
        <p:spPr>
          <a:xfrm>
            <a:off x="171734" y="3574141"/>
            <a:ext cx="33997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K=10</a:t>
            </a:r>
            <a:r>
              <a:rPr lang="zh-CN" altLang="zh-CN" sz="1800" dirty="0">
                <a:effectLst/>
                <a:ea typeface="等线" panose="02010600030101010101" pitchFamily="2" charset="-122"/>
                <a:cs typeface="Times New Roman" panose="02020603050405020304" pitchFamily="18" charset="0"/>
              </a:rPr>
              <a:t>基波和二次谐波</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7" name="图片 16">
            <a:extLst>
              <a:ext uri="{FF2B5EF4-FFF2-40B4-BE49-F238E27FC236}">
                <a16:creationId xmlns:a16="http://schemas.microsoft.com/office/drawing/2014/main" id="{AC54B291-81A3-9A5D-A1D1-7A5F04D21EFF}"/>
              </a:ext>
            </a:extLst>
          </p:cNvPr>
          <p:cNvPicPr>
            <a:picLocks noChangeAspect="1"/>
          </p:cNvPicPr>
          <p:nvPr/>
        </p:nvPicPr>
        <p:blipFill>
          <a:blip r:embed="rId5"/>
          <a:stretch>
            <a:fillRect/>
          </a:stretch>
        </p:blipFill>
        <p:spPr>
          <a:xfrm>
            <a:off x="301200" y="1114446"/>
            <a:ext cx="3270298" cy="2348496"/>
          </a:xfrm>
          <a:prstGeom prst="rect">
            <a:avLst/>
          </a:prstGeom>
        </p:spPr>
      </p:pic>
      <p:pic>
        <p:nvPicPr>
          <p:cNvPr id="20" name="图片 19">
            <a:extLst>
              <a:ext uri="{FF2B5EF4-FFF2-40B4-BE49-F238E27FC236}">
                <a16:creationId xmlns:a16="http://schemas.microsoft.com/office/drawing/2014/main" id="{DAF052CC-AAD1-76CD-D6EA-7537EBB317B2}"/>
              </a:ext>
            </a:extLst>
          </p:cNvPr>
          <p:cNvPicPr>
            <a:picLocks noChangeAspect="1"/>
          </p:cNvPicPr>
          <p:nvPr/>
        </p:nvPicPr>
        <p:blipFill>
          <a:blip r:embed="rId6"/>
          <a:stretch>
            <a:fillRect/>
          </a:stretch>
        </p:blipFill>
        <p:spPr>
          <a:xfrm>
            <a:off x="287301" y="3943473"/>
            <a:ext cx="3270297" cy="2322129"/>
          </a:xfrm>
          <a:prstGeom prst="rect">
            <a:avLst/>
          </a:prstGeom>
        </p:spPr>
      </p:pic>
      <p:sp>
        <p:nvSpPr>
          <p:cNvPr id="21" name="文本框 20">
            <a:extLst>
              <a:ext uri="{FF2B5EF4-FFF2-40B4-BE49-F238E27FC236}">
                <a16:creationId xmlns:a16="http://schemas.microsoft.com/office/drawing/2014/main" id="{4118076F-6961-A8E2-413F-93A3DFB217B3}"/>
              </a:ext>
            </a:extLst>
          </p:cNvPr>
          <p:cNvSpPr txBox="1"/>
          <p:nvPr/>
        </p:nvSpPr>
        <p:spPr>
          <a:xfrm>
            <a:off x="352786" y="6376737"/>
            <a:ext cx="33997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K=100</a:t>
            </a:r>
            <a:r>
              <a:rPr lang="zh-CN" altLang="zh-CN" sz="1800" dirty="0">
                <a:effectLst/>
                <a:ea typeface="等线" panose="02010600030101010101" pitchFamily="2" charset="-122"/>
                <a:cs typeface="Times New Roman" panose="02020603050405020304" pitchFamily="18" charset="0"/>
              </a:rPr>
              <a:t>基波和二次谐波</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22" name="图片 21">
            <a:extLst>
              <a:ext uri="{FF2B5EF4-FFF2-40B4-BE49-F238E27FC236}">
                <a16:creationId xmlns:a16="http://schemas.microsoft.com/office/drawing/2014/main" id="{C0E269A5-E761-64B4-1AA7-91360C3D2B2A}"/>
              </a:ext>
            </a:extLst>
          </p:cNvPr>
          <p:cNvPicPr>
            <a:picLocks noChangeAspect="1"/>
          </p:cNvPicPr>
          <p:nvPr/>
        </p:nvPicPr>
        <p:blipFill>
          <a:blip r:embed="rId7"/>
          <a:stretch>
            <a:fillRect/>
          </a:stretch>
        </p:blipFill>
        <p:spPr>
          <a:xfrm>
            <a:off x="4120663" y="1712298"/>
            <a:ext cx="3975989" cy="3095467"/>
          </a:xfrm>
          <a:prstGeom prst="rect">
            <a:avLst/>
          </a:prstGeom>
        </p:spPr>
      </p:pic>
      <p:sp>
        <p:nvSpPr>
          <p:cNvPr id="26" name="Rectangle 7">
            <a:extLst>
              <a:ext uri="{FF2B5EF4-FFF2-40B4-BE49-F238E27FC236}">
                <a16:creationId xmlns:a16="http://schemas.microsoft.com/office/drawing/2014/main" id="{2C5BA907-2845-0031-437B-B19A7F41CC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当时钟信号下降斜率为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 name="文本框 28">
            <a:extLst>
              <a:ext uri="{FF2B5EF4-FFF2-40B4-BE49-F238E27FC236}">
                <a16:creationId xmlns:a16="http://schemas.microsoft.com/office/drawing/2014/main" id="{089D8488-4960-4B40-8864-C56EFDE30783}"/>
              </a:ext>
            </a:extLst>
          </p:cNvPr>
          <p:cNvSpPr txBox="1"/>
          <p:nvPr/>
        </p:nvSpPr>
        <p:spPr>
          <a:xfrm>
            <a:off x="4408775" y="4831208"/>
            <a:ext cx="33997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K=1000 </a:t>
            </a: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1851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473661" y="1616411"/>
            <a:ext cx="4627257" cy="4385175"/>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a:t>
            </a:r>
            <a:r>
              <a:rPr lang="en-US" altLang="zh-CN" kern="100" dirty="0">
                <a:latin typeface="等线" panose="02010600030101010101" pitchFamily="2" charset="-122"/>
                <a:ea typeface="等线" panose="02010600030101010101" pitchFamily="2" charset="-122"/>
                <a:cs typeface="Times New Roman" panose="02020603050405020304" pitchFamily="18" charset="0"/>
              </a:rPr>
              <a:t>sub-ADC </a:t>
            </a:r>
            <a:r>
              <a:rPr lang="zh-CN" altLang="en-US" kern="100" dirty="0">
                <a:latin typeface="等线" panose="02010600030101010101" pitchFamily="2" charset="-122"/>
                <a:ea typeface="等线" panose="02010600030101010101" pitchFamily="2" charset="-122"/>
                <a:cs typeface="Times New Roman" panose="02020603050405020304" pitchFamily="18" charset="0"/>
              </a:rPr>
              <a:t>误差主要来源于比较器的失调电压，最主要的原因是容易工艺偏差和版图布局的非理想因素。参考电平的偏差是由偏置电路和负载波动等非理想因素引起的。根据比较器的数字输出，可以将参考电平与理想的差值等效为比较器的失调电压。失调电压会影响流水线 </a:t>
            </a:r>
            <a:r>
              <a:rPr lang="en-US" altLang="zh-CN" kern="100" dirty="0">
                <a:latin typeface="等线" panose="02010600030101010101" pitchFamily="2" charset="-122"/>
                <a:ea typeface="等线" panose="02010600030101010101" pitchFamily="2" charset="-122"/>
                <a:cs typeface="Times New Roman" panose="02020603050405020304" pitchFamily="18" charset="0"/>
              </a:rPr>
              <a:t>ADC </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的余量输出曲线中判决电平大小的开关，从而使转换输出曲线偏离理想传输特性超出传输区间，如果没有使用数字校准技术，则该失调电压要小于后续流水级的有效位数决定的 </a:t>
            </a:r>
            <a:r>
              <a:rPr lang="en-US" altLang="zh-CN" kern="100" dirty="0">
                <a:latin typeface="等线" panose="02010600030101010101" pitchFamily="2" charset="-122"/>
                <a:ea typeface="等线" panose="02010600030101010101" pitchFamily="2" charset="-122"/>
                <a:cs typeface="Times New Roman" panose="02020603050405020304" pitchFamily="18" charset="0"/>
              </a:rPr>
              <a:t>LSB/2 </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，对于前几级流水级挑战较大。</a:t>
            </a:r>
          </a:p>
        </p:txBody>
      </p:sp>
      <p:sp>
        <p:nvSpPr>
          <p:cNvPr id="81" name="文本框 80">
            <a:extLst>
              <a:ext uri="{FF2B5EF4-FFF2-40B4-BE49-F238E27FC236}">
                <a16:creationId xmlns:a16="http://schemas.microsoft.com/office/drawing/2014/main" id="{A7103484-037B-4DE8-8D10-D4FB6D32908B}"/>
              </a:ext>
            </a:extLst>
          </p:cNvPr>
          <p:cNvSpPr txBox="1"/>
          <p:nvPr/>
        </p:nvSpPr>
        <p:spPr>
          <a:xfrm>
            <a:off x="6547617" y="3738489"/>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含失调电压的</a:t>
            </a:r>
            <a:r>
              <a:rPr lang="en-US" altLang="zh-CN" sz="1800" dirty="0">
                <a:effectLst/>
                <a:latin typeface="宋体" panose="02010600030101010101" pitchFamily="2" charset="-122"/>
                <a:cs typeface="Times New Roman" panose="02020603050405020304" pitchFamily="18" charset="0"/>
              </a:rPr>
              <a:t>1.5-bit stage </a:t>
            </a:r>
            <a:r>
              <a:rPr lang="zh-CN" altLang="zh-CN" sz="1800" dirty="0">
                <a:effectLst/>
                <a:ea typeface="宋体" panose="02010600030101010101" pitchFamily="2" charset="-122"/>
                <a:cs typeface="Times New Roman" panose="02020603050405020304" pitchFamily="18" charset="0"/>
              </a:rPr>
              <a:t>模型</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1190712"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1.</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比较器失调电压</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16" name="图片 15">
            <a:extLst>
              <a:ext uri="{FF2B5EF4-FFF2-40B4-BE49-F238E27FC236}">
                <a16:creationId xmlns:a16="http://schemas.microsoft.com/office/drawing/2014/main" id="{CDEB5B0E-58BE-1FC7-6379-23F07A3D97C1}"/>
              </a:ext>
            </a:extLst>
          </p:cNvPr>
          <p:cNvPicPr>
            <a:picLocks noChangeAspect="1"/>
          </p:cNvPicPr>
          <p:nvPr/>
        </p:nvPicPr>
        <p:blipFill>
          <a:blip r:embed="rId5"/>
          <a:stretch>
            <a:fillRect/>
          </a:stretch>
        </p:blipFill>
        <p:spPr>
          <a:xfrm>
            <a:off x="6133700" y="764698"/>
            <a:ext cx="5648136" cy="2947022"/>
          </a:xfrm>
          <a:prstGeom prst="rect">
            <a:avLst/>
          </a:prstGeom>
        </p:spPr>
      </p:pic>
      <p:pic>
        <p:nvPicPr>
          <p:cNvPr id="19" name="图片 18">
            <a:extLst>
              <a:ext uri="{FF2B5EF4-FFF2-40B4-BE49-F238E27FC236}">
                <a16:creationId xmlns:a16="http://schemas.microsoft.com/office/drawing/2014/main" id="{0B7F40C8-C92B-131F-F55F-03198B34DA30}"/>
              </a:ext>
            </a:extLst>
          </p:cNvPr>
          <p:cNvPicPr>
            <a:picLocks noChangeAspect="1"/>
          </p:cNvPicPr>
          <p:nvPr/>
        </p:nvPicPr>
        <p:blipFill>
          <a:blip r:embed="rId6"/>
          <a:stretch>
            <a:fillRect/>
          </a:stretch>
        </p:blipFill>
        <p:spPr>
          <a:xfrm>
            <a:off x="7876183" y="4134590"/>
            <a:ext cx="2163169" cy="2268368"/>
          </a:xfrm>
          <a:prstGeom prst="rect">
            <a:avLst/>
          </a:prstGeom>
        </p:spPr>
      </p:pic>
      <p:sp>
        <p:nvSpPr>
          <p:cNvPr id="20" name="文本框 19">
            <a:extLst>
              <a:ext uri="{FF2B5EF4-FFF2-40B4-BE49-F238E27FC236}">
                <a16:creationId xmlns:a16="http://schemas.microsoft.com/office/drawing/2014/main" id="{0C18DEE1-79C2-047C-F448-0DD435F59BA3}"/>
              </a:ext>
            </a:extLst>
          </p:cNvPr>
          <p:cNvSpPr txBox="1"/>
          <p:nvPr/>
        </p:nvSpPr>
        <p:spPr>
          <a:xfrm>
            <a:off x="6651945" y="6393812"/>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参考电压存在误差时的余量输出</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755848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3" name="图片 2">
            <a:extLst>
              <a:ext uri="{FF2B5EF4-FFF2-40B4-BE49-F238E27FC236}">
                <a16:creationId xmlns:a16="http://schemas.microsoft.com/office/drawing/2014/main" id="{E7FA338F-5097-7EE4-73C4-6DCC356C3853}"/>
              </a:ext>
            </a:extLst>
          </p:cNvPr>
          <p:cNvPicPr>
            <a:picLocks noChangeAspect="1"/>
          </p:cNvPicPr>
          <p:nvPr/>
        </p:nvPicPr>
        <p:blipFill>
          <a:blip r:embed="rId5"/>
          <a:stretch>
            <a:fillRect/>
          </a:stretch>
        </p:blipFill>
        <p:spPr>
          <a:xfrm>
            <a:off x="1568080" y="1160388"/>
            <a:ext cx="3429906" cy="2437784"/>
          </a:xfrm>
          <a:prstGeom prst="rect">
            <a:avLst/>
          </a:prstGeom>
        </p:spPr>
      </p:pic>
      <p:sp>
        <p:nvSpPr>
          <p:cNvPr id="17" name="文本框 16">
            <a:extLst>
              <a:ext uri="{FF2B5EF4-FFF2-40B4-BE49-F238E27FC236}">
                <a16:creationId xmlns:a16="http://schemas.microsoft.com/office/drawing/2014/main" id="{24E84BF4-00CD-768A-D88E-67116311D5A8}"/>
              </a:ext>
            </a:extLst>
          </p:cNvPr>
          <p:cNvSpPr txBox="1"/>
          <p:nvPr/>
        </p:nvSpPr>
        <p:spPr>
          <a:xfrm>
            <a:off x="890259" y="3598172"/>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理想的</a:t>
            </a:r>
            <a:r>
              <a:rPr lang="en-US" altLang="zh-CN" sz="1800" dirty="0">
                <a:effectLst/>
                <a:ea typeface="宋体" panose="02010600030101010101" pitchFamily="2" charset="-122"/>
                <a:cs typeface="Times New Roman" panose="02020603050405020304" pitchFamily="18" charset="0"/>
              </a:rPr>
              <a:t>1.5-bit stage </a:t>
            </a:r>
            <a:r>
              <a:rPr lang="zh-CN" altLang="zh-CN" sz="1800" dirty="0">
                <a:effectLst/>
                <a:ea typeface="宋体" panose="02010600030101010101" pitchFamily="2" charset="-122"/>
                <a:cs typeface="Times New Roman" panose="02020603050405020304" pitchFamily="18" charset="0"/>
              </a:rPr>
              <a:t>余量输出曲线</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8" name="图片 17">
            <a:extLst>
              <a:ext uri="{FF2B5EF4-FFF2-40B4-BE49-F238E27FC236}">
                <a16:creationId xmlns:a16="http://schemas.microsoft.com/office/drawing/2014/main" id="{8EBE02ED-CDDD-F8C0-B949-E6E589570EC6}"/>
              </a:ext>
            </a:extLst>
          </p:cNvPr>
          <p:cNvPicPr>
            <a:picLocks noChangeAspect="1"/>
          </p:cNvPicPr>
          <p:nvPr/>
        </p:nvPicPr>
        <p:blipFill>
          <a:blip r:embed="rId6"/>
          <a:stretch>
            <a:fillRect/>
          </a:stretch>
        </p:blipFill>
        <p:spPr>
          <a:xfrm>
            <a:off x="1568079" y="3975785"/>
            <a:ext cx="3429906" cy="2451320"/>
          </a:xfrm>
          <a:prstGeom prst="rect">
            <a:avLst/>
          </a:prstGeom>
        </p:spPr>
      </p:pic>
      <p:sp>
        <p:nvSpPr>
          <p:cNvPr id="21" name="文本框 20">
            <a:extLst>
              <a:ext uri="{FF2B5EF4-FFF2-40B4-BE49-F238E27FC236}">
                <a16:creationId xmlns:a16="http://schemas.microsoft.com/office/drawing/2014/main" id="{5891A52F-D931-8CD7-B619-878672294092}"/>
              </a:ext>
            </a:extLst>
          </p:cNvPr>
          <p:cNvSpPr txBox="1"/>
          <p:nvPr/>
        </p:nvSpPr>
        <p:spPr>
          <a:xfrm>
            <a:off x="473661" y="6488668"/>
            <a:ext cx="56187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含</a:t>
            </a:r>
            <a:r>
              <a:rPr lang="en-US" altLang="zh-CN" sz="1800" dirty="0">
                <a:effectLst/>
                <a:ea typeface="等线" panose="02010600030101010101" pitchFamily="2" charset="-122"/>
                <a:cs typeface="Times New Roman" panose="02020603050405020304" pitchFamily="18" charset="0"/>
              </a:rPr>
              <a:t> 1/16 V </a:t>
            </a:r>
            <a:r>
              <a:rPr lang="zh-CN" altLang="zh-CN" sz="1800" dirty="0">
                <a:effectLst/>
                <a:ea typeface="等线" panose="02010600030101010101" pitchFamily="2" charset="-122"/>
                <a:cs typeface="Times New Roman" panose="02020603050405020304" pitchFamily="18" charset="0"/>
              </a:rPr>
              <a:t>失调电压的</a:t>
            </a:r>
            <a:r>
              <a:rPr lang="en-US" altLang="zh-CN" sz="1800" dirty="0">
                <a:effectLst/>
                <a:ea typeface="等线" panose="02010600030101010101" pitchFamily="2" charset="-122"/>
                <a:cs typeface="Times New Roman" panose="02020603050405020304" pitchFamily="18" charset="0"/>
              </a:rPr>
              <a:t>1.5-bit stage </a:t>
            </a:r>
            <a:r>
              <a:rPr lang="zh-CN" altLang="zh-CN" sz="1800" dirty="0">
                <a:effectLst/>
                <a:ea typeface="等线" panose="02010600030101010101" pitchFamily="2" charset="-122"/>
                <a:cs typeface="Times New Roman" panose="02020603050405020304" pitchFamily="18" charset="0"/>
              </a:rPr>
              <a:t>余量输出曲线</a:t>
            </a:r>
            <a:endParaRPr lang="zh-CN" altLang="en-US" dirty="0">
              <a:solidFill>
                <a:srgbClr val="000000"/>
              </a:solidFill>
              <a:latin typeface="SimSun" panose="02010600030101010101" pitchFamily="2" charset="-122"/>
              <a:ea typeface="SimSun" panose="02010600030101010101" pitchFamily="2" charset="-122"/>
            </a:endParaRPr>
          </a:p>
        </p:txBody>
      </p:sp>
      <p:sp>
        <p:nvSpPr>
          <p:cNvPr id="22" name="文本框 21">
            <a:extLst>
              <a:ext uri="{FF2B5EF4-FFF2-40B4-BE49-F238E27FC236}">
                <a16:creationId xmlns:a16="http://schemas.microsoft.com/office/drawing/2014/main" id="{3C4E9615-560C-D658-CF08-13F7852E99F2}"/>
              </a:ext>
            </a:extLst>
          </p:cNvPr>
          <p:cNvSpPr txBox="1"/>
          <p:nvPr/>
        </p:nvSpPr>
        <p:spPr>
          <a:xfrm>
            <a:off x="6709395" y="1143760"/>
            <a:ext cx="4785547"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宋体" panose="02010600030101010101" pitchFamily="2" charset="-122"/>
                <a:cs typeface="Times New Roman" panose="02020603050405020304" pitchFamily="18" charset="0"/>
              </a:rPr>
              <a:t>       在</a:t>
            </a:r>
            <a:r>
              <a:rPr lang="en-US" altLang="zh-CN" sz="1800" dirty="0">
                <a:effectLst/>
                <a:ea typeface="宋体" panose="02010600030101010101" pitchFamily="2" charset="-122"/>
                <a:cs typeface="Times New Roman" panose="02020603050405020304" pitchFamily="18" charset="0"/>
              </a:rPr>
              <a:t>13-bit</a:t>
            </a:r>
            <a:r>
              <a:rPr lang="zh-CN" altLang="en-US" sz="1800" dirty="0">
                <a:effectLst/>
                <a:ea typeface="宋体" panose="02010600030101010101" pitchFamily="2" charset="-122"/>
                <a:cs typeface="Times New Roman" panose="02020603050405020304" pitchFamily="18" charset="0"/>
              </a:rPr>
              <a:t>流水线 </a:t>
            </a:r>
            <a:r>
              <a:rPr lang="en-US" altLang="zh-CN" sz="1800" dirty="0">
                <a:effectLst/>
                <a:ea typeface="宋体" panose="02010600030101010101" pitchFamily="2" charset="-122"/>
                <a:cs typeface="Times New Roman" panose="02020603050405020304" pitchFamily="18" charset="0"/>
              </a:rPr>
              <a:t>ADC </a:t>
            </a:r>
            <a:r>
              <a:rPr lang="zh-CN" altLang="en-US" sz="1800" dirty="0">
                <a:effectLst/>
                <a:ea typeface="宋体" panose="02010600030101010101" pitchFamily="2" charset="-122"/>
                <a:cs typeface="Times New Roman" panose="02020603050405020304" pitchFamily="18" charset="0"/>
              </a:rPr>
              <a:t>中将末尾两级的比较器设置为存在值为  </a:t>
            </a:r>
            <a:r>
              <a:rPr lang="en-US" altLang="zh-CN" sz="1800" dirty="0">
                <a:effectLst/>
                <a:ea typeface="宋体" panose="02010600030101010101" pitchFamily="2" charset="-122"/>
                <a:cs typeface="Times New Roman" panose="02020603050405020304" pitchFamily="18" charset="0"/>
              </a:rPr>
              <a:t>0.5V </a:t>
            </a:r>
            <a:r>
              <a:rPr lang="zh-CN" altLang="en-US" sz="1800" dirty="0">
                <a:effectLst/>
                <a:ea typeface="宋体" panose="02010600030101010101" pitchFamily="2" charset="-122"/>
                <a:cs typeface="Times New Roman" panose="02020603050405020304" pitchFamily="18" charset="0"/>
              </a:rPr>
              <a:t>的失调电压，</a:t>
            </a:r>
            <a:r>
              <a:rPr lang="en-US" altLang="zh-CN" sz="1800" dirty="0">
                <a:effectLst/>
                <a:ea typeface="宋体" panose="02010600030101010101" pitchFamily="2" charset="-122"/>
                <a:cs typeface="Times New Roman" panose="02020603050405020304" pitchFamily="18" charset="0"/>
              </a:rPr>
              <a:t>13-bit</a:t>
            </a:r>
            <a:r>
              <a:rPr lang="zh-CN" altLang="en-US" sz="1800" dirty="0">
                <a:effectLst/>
                <a:ea typeface="宋体" panose="02010600030101010101" pitchFamily="2" charset="-122"/>
                <a:cs typeface="Times New Roman" panose="02020603050405020304" pitchFamily="18" charset="0"/>
              </a:rPr>
              <a:t>流水线 </a:t>
            </a:r>
            <a:r>
              <a:rPr lang="en-US" altLang="zh-CN" sz="1800" dirty="0">
                <a:effectLst/>
                <a:ea typeface="宋体" panose="02010600030101010101" pitchFamily="2" charset="-122"/>
                <a:cs typeface="Times New Roman" panose="02020603050405020304" pitchFamily="18" charset="0"/>
              </a:rPr>
              <a:t>ADC</a:t>
            </a:r>
            <a:r>
              <a:rPr lang="zh-CN" altLang="en-US" sz="1800" dirty="0">
                <a:effectLst/>
                <a:ea typeface="宋体" panose="02010600030101010101" pitchFamily="2" charset="-122"/>
                <a:cs typeface="Times New Roman" panose="02020603050405020304" pitchFamily="18" charset="0"/>
              </a:rPr>
              <a:t>输出仿真结果如下图所示</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23" name="图片 22">
            <a:extLst>
              <a:ext uri="{FF2B5EF4-FFF2-40B4-BE49-F238E27FC236}">
                <a16:creationId xmlns:a16="http://schemas.microsoft.com/office/drawing/2014/main" id="{F3B73BCB-5FDD-EF01-6612-C1EFEC06B5D8}"/>
              </a:ext>
            </a:extLst>
          </p:cNvPr>
          <p:cNvPicPr>
            <a:picLocks noChangeAspect="1"/>
          </p:cNvPicPr>
          <p:nvPr/>
        </p:nvPicPr>
        <p:blipFill>
          <a:blip r:embed="rId7"/>
          <a:stretch>
            <a:fillRect/>
          </a:stretch>
        </p:blipFill>
        <p:spPr>
          <a:xfrm>
            <a:off x="6750594" y="2107645"/>
            <a:ext cx="4785547" cy="3736279"/>
          </a:xfrm>
          <a:prstGeom prst="rect">
            <a:avLst/>
          </a:prstGeom>
        </p:spPr>
      </p:pic>
      <p:sp>
        <p:nvSpPr>
          <p:cNvPr id="24" name="文本框 23">
            <a:extLst>
              <a:ext uri="{FF2B5EF4-FFF2-40B4-BE49-F238E27FC236}">
                <a16:creationId xmlns:a16="http://schemas.microsoft.com/office/drawing/2014/main" id="{820A6319-B364-71B8-8B79-45066818321A}"/>
              </a:ext>
            </a:extLst>
          </p:cNvPr>
          <p:cNvSpPr txBox="1"/>
          <p:nvPr/>
        </p:nvSpPr>
        <p:spPr>
          <a:xfrm>
            <a:off x="6432678" y="5843924"/>
            <a:ext cx="56187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末两级存在</a:t>
            </a:r>
            <a:r>
              <a:rPr lang="en-US" altLang="zh-CN" sz="1800" dirty="0">
                <a:effectLst/>
                <a:ea typeface="等线" panose="02010600030101010101" pitchFamily="2" charset="-122"/>
                <a:cs typeface="Times New Roman" panose="02020603050405020304" pitchFamily="18" charset="0"/>
              </a:rPr>
              <a:t>0.5V</a:t>
            </a:r>
            <a:r>
              <a:rPr lang="zh-CN" altLang="en-US" sz="1800" dirty="0">
                <a:effectLst/>
                <a:ea typeface="等线" panose="02010600030101010101" pitchFamily="2" charset="-122"/>
                <a:cs typeface="Times New Roman" panose="02020603050405020304" pitchFamily="18" charset="0"/>
              </a:rPr>
              <a:t>失调电压仿真结果</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4342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5F320A43-09F8-402E-AFCE-6F614E0E2B4F}"/>
                  </a:ext>
                </a:extLst>
              </p:cNvPr>
              <p:cNvSpPr/>
              <p:nvPr/>
            </p:nvSpPr>
            <p:spPr>
              <a:xfrm>
                <a:off x="473661" y="1616411"/>
                <a:ext cx="5317539" cy="5441233"/>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a:t>
                </a:r>
                <a:r>
                  <a:rPr lang="en-US" altLang="zh-CN" sz="1800" dirty="0">
                    <a:effectLst/>
                    <a:ea typeface="宋体" panose="02010600030101010101" pitchFamily="2" charset="-122"/>
                    <a:cs typeface="Times New Roman" panose="02020603050405020304" pitchFamily="18" charset="0"/>
                  </a:rPr>
                  <a:t>MDAC </a:t>
                </a:r>
                <a:r>
                  <a:rPr lang="zh-CN" altLang="zh-CN" sz="1800" dirty="0">
                    <a:effectLst/>
                    <a:ea typeface="宋体" panose="02010600030101010101" pitchFamily="2" charset="-122"/>
                    <a:cs typeface="Times New Roman" panose="02020603050405020304" pitchFamily="18" charset="0"/>
                  </a:rPr>
                  <a:t>的输出是由电容比值和输出数字量决定的开关动作和参考电压决定的。由于制造过程中的工艺偏差，电容值存在一定随机的失配误差。</a:t>
                </a:r>
                <a:endParaRPr lang="en-US" altLang="zh-CN" sz="1800" dirty="0">
                  <a:effectLst/>
                  <a:ea typeface="宋体" panose="02010600030101010101" pitchFamily="2" charset="-122"/>
                  <a:cs typeface="Times New Roman" panose="02020603050405020304" pitchFamily="18" charset="0"/>
                </a:endParaRPr>
              </a:p>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反馈电容</a:t>
                </a:r>
                <a14:m>
                  <m:oMath xmlns:m="http://schemas.openxmlformats.org/officeDocument/2006/math">
                    <m: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与采样电容</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的失配关系为：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则</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MDAC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的输出为：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oMath>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zh-CN" sz="1800" dirty="0">
                    <a:effectLst/>
                    <a:ea typeface="宋体" panose="02010600030101010101" pitchFamily="2" charset="-122"/>
                    <a:cs typeface="Times New Roman" panose="02020603050405020304" pitchFamily="18" charset="0"/>
                  </a:rPr>
                  <a:t>记</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dirty="0">
                    <a:effectLst/>
                    <a:ea typeface="宋体" panose="02010600030101010101" pitchFamily="2" charset="-122"/>
                    <a:cs typeface="Times New Roman" panose="02020603050405020304" pitchFamily="18" charset="0"/>
                  </a:rPr>
                  <a:t>为电容失配误差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8" name="矩形 77">
                <a:extLst>
                  <a:ext uri="{FF2B5EF4-FFF2-40B4-BE49-F238E27FC236}">
                    <a16:creationId xmlns:a16="http://schemas.microsoft.com/office/drawing/2014/main" id="{5F320A43-09F8-402E-AFCE-6F614E0E2B4F}"/>
                  </a:ext>
                </a:extLst>
              </p:cNvPr>
              <p:cNvSpPr>
                <a:spLocks noRot="1" noChangeAspect="1" noMove="1" noResize="1" noEditPoints="1" noAdjustHandles="1" noChangeArrowheads="1" noChangeShapeType="1" noTextEdit="1"/>
              </p:cNvSpPr>
              <p:nvPr/>
            </p:nvSpPr>
            <p:spPr>
              <a:xfrm>
                <a:off x="473661" y="1616411"/>
                <a:ext cx="5317539" cy="5441233"/>
              </a:xfrm>
              <a:prstGeom prst="rect">
                <a:avLst/>
              </a:prstGeom>
              <a:blipFill>
                <a:blip r:embed="rId3"/>
                <a:stretch>
                  <a:fillRect l="-1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A7103484-037B-4DE8-8D10-D4FB6D32908B}"/>
                  </a:ext>
                </a:extLst>
              </p:cNvPr>
              <p:cNvSpPr txBox="1"/>
              <p:nvPr/>
            </p:nvSpPr>
            <p:spPr>
              <a:xfrm>
                <a:off x="6650941" y="1616411"/>
                <a:ext cx="5518686" cy="83612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当电容失配误差 </a:t>
                </a: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den>
                    </m:f>
                  </m:oMath>
                </a14:m>
                <a:r>
                  <a:rPr lang="en-US" altLang="zh-CN" sz="1800" dirty="0">
                    <a:effectLst/>
                    <a:latin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为十分之一时，</a:t>
                </a:r>
                <a:r>
                  <a:rPr lang="en-US" altLang="zh-CN" sz="1800" dirty="0">
                    <a:effectLst/>
                    <a:ea typeface="宋体" panose="02010600030101010101" pitchFamily="2" charset="-122"/>
                    <a:cs typeface="Times New Roman" panose="02020603050405020304" pitchFamily="18" charset="0"/>
                  </a:rPr>
                  <a:t> 1.5-bit stage </a:t>
                </a:r>
                <a:r>
                  <a:rPr lang="zh-CN" altLang="zh-CN" sz="1800" dirty="0">
                    <a:effectLst/>
                    <a:ea typeface="宋体" panose="02010600030101010101" pitchFamily="2" charset="-122"/>
                    <a:cs typeface="Times New Roman" panose="02020603050405020304" pitchFamily="18" charset="0"/>
                  </a:rPr>
                  <a:t>余量输出曲线仿真结果如图</a:t>
                </a: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81" name="文本框 80">
                <a:extLst>
                  <a:ext uri="{FF2B5EF4-FFF2-40B4-BE49-F238E27FC236}">
                    <a16:creationId xmlns:a16="http://schemas.microsoft.com/office/drawing/2014/main" id="{A7103484-037B-4DE8-8D10-D4FB6D32908B}"/>
                  </a:ext>
                </a:extLst>
              </p:cNvPr>
              <p:cNvSpPr txBox="1">
                <a:spLocks noRot="1" noChangeAspect="1" noMove="1" noResize="1" noEditPoints="1" noAdjustHandles="1" noChangeArrowheads="1" noChangeShapeType="1" noTextEdit="1"/>
              </p:cNvSpPr>
              <p:nvPr/>
            </p:nvSpPr>
            <p:spPr>
              <a:xfrm>
                <a:off x="6650941" y="1616411"/>
                <a:ext cx="5518686" cy="836126"/>
              </a:xfrm>
              <a:prstGeom prst="rect">
                <a:avLst/>
              </a:prstGeom>
              <a:blipFill>
                <a:blip r:embed="rId4"/>
                <a:stretch>
                  <a:fillRect l="-884" r="-1768" b="-10949"/>
                </a:stretch>
              </a:blipFill>
            </p:spPr>
            <p:txBody>
              <a:bodyPr/>
              <a:lstStyle/>
              <a:p>
                <a:r>
                  <a:rPr lang="zh-CN" altLang="en-US">
                    <a:noFill/>
                  </a:rPr>
                  <a:t> </a:t>
                </a:r>
              </a:p>
            </p:txBody>
          </p:sp>
        </mc:Fallback>
      </mc:AlternateContent>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1190712"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003F87"/>
                </a:solidFill>
                <a:latin typeface="微软雅黑"/>
                <a:ea typeface="微软雅黑"/>
              </a:rPr>
              <a:t>2</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电容失配</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3" name="图片 2">
            <a:extLst>
              <a:ext uri="{FF2B5EF4-FFF2-40B4-BE49-F238E27FC236}">
                <a16:creationId xmlns:a16="http://schemas.microsoft.com/office/drawing/2014/main" id="{A39A2D26-6826-870B-0D3A-3452C1D0D6B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2133" y="2624701"/>
            <a:ext cx="6174339" cy="2616888"/>
          </a:xfrm>
          <a:prstGeom prst="rect">
            <a:avLst/>
          </a:prstGeom>
          <a:noFill/>
          <a:ln>
            <a:noFill/>
          </a:ln>
        </p:spPr>
      </p:pic>
    </p:spTree>
    <p:extLst>
      <p:ext uri="{BB962C8B-B14F-4D97-AF65-F5344CB8AC3E}">
        <p14:creationId xmlns:p14="http://schemas.microsoft.com/office/powerpoint/2010/main" val="86279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3" name="图片 2">
            <a:extLst>
              <a:ext uri="{FF2B5EF4-FFF2-40B4-BE49-F238E27FC236}">
                <a16:creationId xmlns:a16="http://schemas.microsoft.com/office/drawing/2014/main" id="{0C13080B-4F51-981A-BF8D-1BFB0794ACB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7781" y="2008942"/>
            <a:ext cx="7469752" cy="4212415"/>
          </a:xfrm>
          <a:prstGeom prst="rect">
            <a:avLst/>
          </a:prstGeom>
          <a:noFill/>
          <a:ln>
            <a:noFill/>
          </a:ln>
        </p:spPr>
      </p:pic>
      <p:sp>
        <p:nvSpPr>
          <p:cNvPr id="18" name="文本框 17">
            <a:extLst>
              <a:ext uri="{FF2B5EF4-FFF2-40B4-BE49-F238E27FC236}">
                <a16:creationId xmlns:a16="http://schemas.microsoft.com/office/drawing/2014/main" id="{BB4D3ED7-4A67-6A90-A44D-A935C7599CCC}"/>
              </a:ext>
            </a:extLst>
          </p:cNvPr>
          <p:cNvSpPr txBox="1"/>
          <p:nvPr/>
        </p:nvSpPr>
        <p:spPr>
          <a:xfrm>
            <a:off x="2084822" y="1483801"/>
            <a:ext cx="77227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综上所述，可以构建下图所示含电容失配的</a:t>
            </a:r>
            <a:r>
              <a:rPr lang="en-US" altLang="zh-CN" sz="1800" dirty="0">
                <a:effectLst/>
                <a:ea typeface="宋体" panose="02010600030101010101" pitchFamily="2" charset="-122"/>
                <a:cs typeface="Times New Roman" panose="02020603050405020304" pitchFamily="18" charset="0"/>
              </a:rPr>
              <a:t> sub-ADC Simulink</a:t>
            </a:r>
            <a:r>
              <a:rPr lang="zh-CN" altLang="zh-CN" sz="1800" dirty="0">
                <a:effectLst/>
                <a:ea typeface="宋体" panose="02010600030101010101" pitchFamily="2" charset="-122"/>
                <a:cs typeface="Times New Roman" panose="02020603050405020304" pitchFamily="18" charset="0"/>
              </a:rPr>
              <a:t>模型</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568994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sp>
        <p:nvSpPr>
          <p:cNvPr id="17" name="文本框 16">
            <a:extLst>
              <a:ext uri="{FF2B5EF4-FFF2-40B4-BE49-F238E27FC236}">
                <a16:creationId xmlns:a16="http://schemas.microsoft.com/office/drawing/2014/main" id="{24E84BF4-00CD-768A-D88E-67116311D5A8}"/>
              </a:ext>
            </a:extLst>
          </p:cNvPr>
          <p:cNvSpPr txBox="1"/>
          <p:nvPr/>
        </p:nvSpPr>
        <p:spPr>
          <a:xfrm>
            <a:off x="1724883" y="4351165"/>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宋体" panose="02010600030101010101" pitchFamily="2" charset="-122"/>
                <a:cs typeface="Times New Roman" panose="02020603050405020304" pitchFamily="18" charset="0"/>
              </a:rPr>
              <a:t>电容失配十分之一信噪比及有效位数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4" name="图片 13">
            <a:extLst>
              <a:ext uri="{FF2B5EF4-FFF2-40B4-BE49-F238E27FC236}">
                <a16:creationId xmlns:a16="http://schemas.microsoft.com/office/drawing/2014/main" id="{2199DEED-53C6-E9A4-2300-6E135C012C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1932" y="1219473"/>
            <a:ext cx="3791450" cy="3024344"/>
          </a:xfrm>
          <a:prstGeom prst="rect">
            <a:avLst/>
          </a:prstGeom>
          <a:noFill/>
          <a:ln>
            <a:noFill/>
          </a:ln>
        </p:spPr>
      </p:pic>
      <p:pic>
        <p:nvPicPr>
          <p:cNvPr id="16" name="图片 15">
            <a:extLst>
              <a:ext uri="{FF2B5EF4-FFF2-40B4-BE49-F238E27FC236}">
                <a16:creationId xmlns:a16="http://schemas.microsoft.com/office/drawing/2014/main" id="{7ABEA723-EE15-F77C-B240-D5F5B8763D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84708" y="1247533"/>
            <a:ext cx="3791449" cy="3024734"/>
          </a:xfrm>
          <a:prstGeom prst="rect">
            <a:avLst/>
          </a:prstGeom>
          <a:noFill/>
          <a:ln>
            <a:noFill/>
          </a:ln>
        </p:spPr>
      </p:pic>
      <p:sp>
        <p:nvSpPr>
          <p:cNvPr id="19" name="文本框 18">
            <a:extLst>
              <a:ext uri="{FF2B5EF4-FFF2-40B4-BE49-F238E27FC236}">
                <a16:creationId xmlns:a16="http://schemas.microsoft.com/office/drawing/2014/main" id="{A8FBF1C3-AA4F-4E86-8268-59696A278500}"/>
              </a:ext>
            </a:extLst>
          </p:cNvPr>
          <p:cNvSpPr txBox="1"/>
          <p:nvPr/>
        </p:nvSpPr>
        <p:spPr>
          <a:xfrm>
            <a:off x="5789600" y="4351165"/>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宋体" panose="02010600030101010101" pitchFamily="2" charset="-122"/>
                <a:cs typeface="Times New Roman" panose="02020603050405020304" pitchFamily="18" charset="0"/>
              </a:rPr>
              <a:t>电容失配</a:t>
            </a:r>
            <a:r>
              <a:rPr lang="zh-CN" altLang="en-US" dirty="0">
                <a:ea typeface="宋体" panose="02010600030101010101" pitchFamily="2" charset="-122"/>
                <a:cs typeface="Times New Roman" panose="02020603050405020304" pitchFamily="18" charset="0"/>
              </a:rPr>
              <a:t>百</a:t>
            </a:r>
            <a:r>
              <a:rPr lang="zh-CN" altLang="en-US" sz="1800" dirty="0">
                <a:effectLst/>
                <a:ea typeface="宋体" panose="02010600030101010101" pitchFamily="2" charset="-122"/>
                <a:cs typeface="Times New Roman" panose="02020603050405020304" pitchFamily="18" charset="0"/>
              </a:rPr>
              <a:t>分之一信噪比及有效位数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CEDB16B-26C4-E6AC-4C7D-A57469A0EA56}"/>
                  </a:ext>
                </a:extLst>
              </p:cNvPr>
              <p:cNvSpPr txBox="1"/>
              <p:nvPr/>
            </p:nvSpPr>
            <p:spPr>
              <a:xfrm>
                <a:off x="2221932" y="4921070"/>
                <a:ext cx="7865564" cy="1544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oMath>
                  </m:oMathPara>
                </a14:m>
                <a:endParaRPr lang="en-US" altLang="zh-CN" sz="1800" dirty="0">
                  <a:effectLst/>
                  <a:ea typeface="宋体" panose="02010600030101010101" pitchFamily="2" charset="-122"/>
                  <a:cs typeface="Times New Roman" panose="02020603050405020304" pitchFamily="18"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由</a:t>
                </a:r>
                <a:r>
                  <a:rPr lang="zh-CN" altLang="en-US" sz="1800" dirty="0">
                    <a:effectLst/>
                    <a:ea typeface="宋体" panose="02010600030101010101" pitchFamily="2" charset="-122"/>
                    <a:cs typeface="Times New Roman" panose="02020603050405020304" pitchFamily="18" charset="0"/>
                  </a:rPr>
                  <a:t>上</a:t>
                </a:r>
                <a:r>
                  <a:rPr lang="zh-CN" altLang="zh-CN" sz="1800" dirty="0">
                    <a:effectLst/>
                    <a:ea typeface="宋体" panose="02010600030101010101" pitchFamily="2" charset="-122"/>
                    <a:cs typeface="Times New Roman" panose="02020603050405020304" pitchFamily="18" charset="0"/>
                  </a:rPr>
                  <a:t>式可知，后两项为由电容失配引起的误差项，且此误差与输入信号为非线性关系，为非线性误差，可以通过提高反馈电容</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dirty="0">
                    <a:effectLst/>
                    <a:ea typeface="宋体" panose="02010600030101010101" pitchFamily="2" charset="-122"/>
                    <a:cs typeface="Times New Roman" panose="02020603050405020304" pitchFamily="18" charset="0"/>
                  </a:rPr>
                  <a:t>的值来减小此非线性误差</a:t>
                </a: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20" name="文本框 19">
                <a:extLst>
                  <a:ext uri="{FF2B5EF4-FFF2-40B4-BE49-F238E27FC236}">
                    <a16:creationId xmlns:a16="http://schemas.microsoft.com/office/drawing/2014/main" id="{4CEDB16B-26C4-E6AC-4C7D-A57469A0EA56}"/>
                  </a:ext>
                </a:extLst>
              </p:cNvPr>
              <p:cNvSpPr txBox="1">
                <a:spLocks noRot="1" noChangeAspect="1" noMove="1" noResize="1" noEditPoints="1" noAdjustHandles="1" noChangeArrowheads="1" noChangeShapeType="1" noTextEdit="1"/>
              </p:cNvSpPr>
              <p:nvPr/>
            </p:nvSpPr>
            <p:spPr>
              <a:xfrm>
                <a:off x="2221932" y="4921070"/>
                <a:ext cx="7865564" cy="1544077"/>
              </a:xfrm>
              <a:prstGeom prst="rect">
                <a:avLst/>
              </a:prstGeom>
              <a:blipFill>
                <a:blip r:embed="rId7"/>
                <a:stretch>
                  <a:fillRect l="-620" r="-310" b="-51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9491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473661" y="1611840"/>
            <a:ext cx="5622339" cy="2219903"/>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当余量运放的世纪增益与理想增益不等时，会出现严重的增益误差，如下所示。蓝线为理想的余量输出曲线，红线为真实的传输特性曲线。当余量的增益（</a:t>
            </a:r>
            <a:r>
              <a:rPr lang="en-US" altLang="zh-CN" dirty="0">
                <a:solidFill>
                  <a:srgbClr val="000000"/>
                </a:solidFill>
                <a:latin typeface="SimSun" panose="02010600030101010101" pitchFamily="2" charset="-122"/>
                <a:ea typeface="SimSun" panose="02010600030101010101" pitchFamily="2" charset="-122"/>
              </a:rPr>
              <a:t>gain</a:t>
            </a:r>
            <a:r>
              <a:rPr lang="zh-CN" altLang="en-US" dirty="0">
                <a:solidFill>
                  <a:srgbClr val="000000"/>
                </a:solidFill>
                <a:latin typeface="SimSun" panose="02010600030101010101" pitchFamily="2" charset="-122"/>
                <a:ea typeface="SimSun" panose="02010600030101010101" pitchFamily="2" charset="-122"/>
              </a:rPr>
              <a:t>）较大时，可能引起严重的重码；而当</a:t>
            </a:r>
            <a:r>
              <a:rPr lang="en-US" altLang="zh-CN" dirty="0">
                <a:solidFill>
                  <a:srgbClr val="000000"/>
                </a:solidFill>
                <a:latin typeface="SimSun" panose="02010600030101010101" pitchFamily="2" charset="-122"/>
                <a:ea typeface="SimSun" panose="02010600030101010101" pitchFamily="2" charset="-122"/>
              </a:rPr>
              <a:t>gain</a:t>
            </a:r>
            <a:r>
              <a:rPr lang="zh-CN" altLang="en-US" dirty="0">
                <a:solidFill>
                  <a:srgbClr val="000000"/>
                </a:solidFill>
                <a:latin typeface="SimSun" panose="02010600030101010101" pitchFamily="2" charset="-122"/>
                <a:ea typeface="SimSun" panose="02010600030101010101" pitchFamily="2" charset="-122"/>
              </a:rPr>
              <a:t>较小时，又可能引起严重的失码。运放有限增益和电容不匹配都是造成增益误差的一般原因</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1149148"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3.</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运放有限增益</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16" name="图片 15">
            <a:extLst>
              <a:ext uri="{FF2B5EF4-FFF2-40B4-BE49-F238E27FC236}">
                <a16:creationId xmlns:a16="http://schemas.microsoft.com/office/drawing/2014/main" id="{5EE10747-8574-4247-A48E-898175DE1F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661" y="3831743"/>
            <a:ext cx="5414521" cy="2294219"/>
          </a:xfrm>
          <a:prstGeom prst="rect">
            <a:avLst/>
          </a:prstGeom>
          <a:noFill/>
          <a:ln>
            <a:noFill/>
          </a:ln>
        </p:spPr>
      </p:pic>
      <p:sp>
        <p:nvSpPr>
          <p:cNvPr id="17" name="矩形 16">
            <a:extLst>
              <a:ext uri="{FF2B5EF4-FFF2-40B4-BE49-F238E27FC236}">
                <a16:creationId xmlns:a16="http://schemas.microsoft.com/office/drawing/2014/main" id="{9D9F9B45-95AD-0839-DE8D-470EA7E22145}"/>
              </a:ext>
            </a:extLst>
          </p:cNvPr>
          <p:cNvSpPr/>
          <p:nvPr/>
        </p:nvSpPr>
        <p:spPr>
          <a:xfrm>
            <a:off x="473660" y="6125962"/>
            <a:ext cx="5622339" cy="41941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gain-error</a:t>
            </a:r>
            <a:r>
              <a:rPr lang="zh-CN" altLang="zh-CN" sz="1800" dirty="0">
                <a:effectLst/>
                <a:ea typeface="等线" panose="02010600030101010101" pitchFamily="2" charset="-122"/>
                <a:cs typeface="Times New Roman" panose="02020603050405020304" pitchFamily="18" charset="0"/>
              </a:rPr>
              <a:t>对</a:t>
            </a:r>
            <a:r>
              <a:rPr lang="en-US" altLang="zh-CN" sz="1800" dirty="0">
                <a:effectLst/>
                <a:latin typeface="宋体" panose="02010600030101010101" pitchFamily="2" charset="-122"/>
                <a:cs typeface="Times New Roman" panose="02020603050405020304" pitchFamily="18" charset="0"/>
              </a:rPr>
              <a:t>1.5-bit stage </a:t>
            </a:r>
            <a:r>
              <a:rPr lang="zh-CN" altLang="zh-CN" sz="1800" dirty="0">
                <a:effectLst/>
                <a:ea typeface="宋体" panose="02010600030101010101" pitchFamily="2" charset="-122"/>
                <a:cs typeface="Times New Roman" panose="02020603050405020304" pitchFamily="18" charset="0"/>
              </a:rPr>
              <a:t>余量输出曲线的影响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BCFE7B7-559B-83F2-F6F3-6C457CD630B4}"/>
                  </a:ext>
                </a:extLst>
              </p:cNvPr>
              <p:cNvSpPr/>
              <p:nvPr/>
            </p:nvSpPr>
            <p:spPr>
              <a:xfrm>
                <a:off x="6534475" y="1416356"/>
                <a:ext cx="5622339" cy="5833905"/>
              </a:xfrm>
              <a:prstGeom prst="rect">
                <a:avLst/>
              </a:prstGeom>
            </p:spPr>
            <p:txBody>
              <a:bodyPr wrap="square">
                <a:spAutoFit/>
              </a:bodyPr>
              <a:lstStyle/>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余量传输公式可写为：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num>
                        <m:den>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den>
                              </m:f>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num>
                        <m:den>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den>
                              </m:f>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由增益导致的输出变化率：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𝐴𝑓</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𝐴𝑓</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其中</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f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为运放的反馈系数：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可以得到其有限增益的归一化误差：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𝐴𝐹</m:t>
                          </m:r>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defTabSz="914400" rtl="0" eaLnBrk="1" fontAlgn="auto" latinLnBrk="0" hangingPunct="1">
                  <a:lnSpc>
                    <a:spcPct val="13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EBCFE7B7-559B-83F2-F6F3-6C457CD630B4}"/>
                  </a:ext>
                </a:extLst>
              </p:cNvPr>
              <p:cNvSpPr>
                <a:spLocks noRot="1" noChangeAspect="1" noMove="1" noResize="1" noEditPoints="1" noAdjustHandles="1" noChangeArrowheads="1" noChangeShapeType="1" noTextEdit="1"/>
              </p:cNvSpPr>
              <p:nvPr/>
            </p:nvSpPr>
            <p:spPr>
              <a:xfrm>
                <a:off x="6534475" y="1416356"/>
                <a:ext cx="5622339" cy="583390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359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目录</a:t>
              </a: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150" y="365509"/>
            <a:ext cx="2161308" cy="599425"/>
          </a:xfrm>
          <a:prstGeom prst="rect">
            <a:avLst/>
          </a:prstGeom>
        </p:spPr>
      </p:pic>
      <p:grpSp>
        <p:nvGrpSpPr>
          <p:cNvPr id="8" name="组合 7">
            <a:extLst>
              <a:ext uri="{FF2B5EF4-FFF2-40B4-BE49-F238E27FC236}">
                <a16:creationId xmlns:a16="http://schemas.microsoft.com/office/drawing/2014/main" id="{13F5D008-51C6-394E-6894-16008C861676}"/>
              </a:ext>
            </a:extLst>
          </p:cNvPr>
          <p:cNvGrpSpPr/>
          <p:nvPr/>
        </p:nvGrpSpPr>
        <p:grpSpPr>
          <a:xfrm>
            <a:off x="2811172" y="1762998"/>
            <a:ext cx="3558815" cy="774071"/>
            <a:chOff x="7293141" y="1680559"/>
            <a:chExt cx="3558815" cy="774071"/>
          </a:xfrm>
        </p:grpSpPr>
        <p:grpSp>
          <p:nvGrpSpPr>
            <p:cNvPr id="9" name="组合 8">
              <a:extLst>
                <a:ext uri="{FF2B5EF4-FFF2-40B4-BE49-F238E27FC236}">
                  <a16:creationId xmlns:a16="http://schemas.microsoft.com/office/drawing/2014/main" id="{BF78BEAD-F9ED-C91D-A7F9-E1F325067B97}"/>
                </a:ext>
              </a:extLst>
            </p:cNvPr>
            <p:cNvGrpSpPr/>
            <p:nvPr/>
          </p:nvGrpSpPr>
          <p:grpSpPr>
            <a:xfrm>
              <a:off x="7293141" y="1950630"/>
              <a:ext cx="504000" cy="504000"/>
              <a:chOff x="7212931" y="1819110"/>
              <a:chExt cx="681789" cy="681789"/>
            </a:xfrm>
          </p:grpSpPr>
          <p:sp>
            <p:nvSpPr>
              <p:cNvPr id="14" name="椭圆 13">
                <a:extLst>
                  <a:ext uri="{FF2B5EF4-FFF2-40B4-BE49-F238E27FC236}">
                    <a16:creationId xmlns:a16="http://schemas.microsoft.com/office/drawing/2014/main" id="{6F3186B7-5DE7-EE51-5726-288691062A1D}"/>
                  </a:ext>
                </a:extLst>
              </p:cNvPr>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15" name="Freeform 15">
                <a:extLst>
                  <a:ext uri="{FF2B5EF4-FFF2-40B4-BE49-F238E27FC236}">
                    <a16:creationId xmlns:a16="http://schemas.microsoft.com/office/drawing/2014/main" id="{3360A262-8043-50F0-12D2-233ED4D2CDD4}"/>
                  </a:ext>
                </a:extLst>
              </p:cNvPr>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10" name="组合 9">
              <a:extLst>
                <a:ext uri="{FF2B5EF4-FFF2-40B4-BE49-F238E27FC236}">
                  <a16:creationId xmlns:a16="http://schemas.microsoft.com/office/drawing/2014/main" id="{A9F6F696-CBD5-FBC9-5269-7834057840A5}"/>
                </a:ext>
              </a:extLst>
            </p:cNvPr>
            <p:cNvGrpSpPr/>
            <p:nvPr/>
          </p:nvGrpSpPr>
          <p:grpSpPr>
            <a:xfrm>
              <a:off x="8093646" y="1680559"/>
              <a:ext cx="2758310" cy="683322"/>
              <a:chOff x="3509129" y="1557745"/>
              <a:chExt cx="2758310" cy="683322"/>
            </a:xfrm>
          </p:grpSpPr>
          <p:sp>
            <p:nvSpPr>
              <p:cNvPr id="12" name="矩形 11">
                <a:extLst>
                  <a:ext uri="{FF2B5EF4-FFF2-40B4-BE49-F238E27FC236}">
                    <a16:creationId xmlns:a16="http://schemas.microsoft.com/office/drawing/2014/main" id="{882E78C4-A074-6467-6125-B32C3759D412}"/>
                  </a:ext>
                </a:extLst>
              </p:cNvPr>
              <p:cNvSpPr/>
              <p:nvPr/>
            </p:nvSpPr>
            <p:spPr>
              <a:xfrm>
                <a:off x="3509129" y="1894497"/>
                <a:ext cx="2758310" cy="346570"/>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研究意义及目标</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13" name="矩形 12">
                <a:extLst>
                  <a:ext uri="{FF2B5EF4-FFF2-40B4-BE49-F238E27FC236}">
                    <a16:creationId xmlns:a16="http://schemas.microsoft.com/office/drawing/2014/main" id="{FB9FA3B9-50B0-7B16-0294-4D0B93D0BF06}"/>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研究背景</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16" name="组合 15">
            <a:extLst>
              <a:ext uri="{FF2B5EF4-FFF2-40B4-BE49-F238E27FC236}">
                <a16:creationId xmlns:a16="http://schemas.microsoft.com/office/drawing/2014/main" id="{C598C0C9-B8E4-EF00-84B1-C75DD88D7E6D}"/>
              </a:ext>
            </a:extLst>
          </p:cNvPr>
          <p:cNvGrpSpPr/>
          <p:nvPr/>
        </p:nvGrpSpPr>
        <p:grpSpPr>
          <a:xfrm>
            <a:off x="2819780" y="3061028"/>
            <a:ext cx="5185434" cy="1243475"/>
            <a:chOff x="7301749" y="2860126"/>
            <a:chExt cx="5185434" cy="1243475"/>
          </a:xfrm>
        </p:grpSpPr>
        <p:grpSp>
          <p:nvGrpSpPr>
            <p:cNvPr id="17" name="组合 16">
              <a:extLst>
                <a:ext uri="{FF2B5EF4-FFF2-40B4-BE49-F238E27FC236}">
                  <a16:creationId xmlns:a16="http://schemas.microsoft.com/office/drawing/2014/main" id="{2BF89677-CFBA-6D98-79CE-BA47915DB63D}"/>
                </a:ext>
              </a:extLst>
            </p:cNvPr>
            <p:cNvGrpSpPr/>
            <p:nvPr/>
          </p:nvGrpSpPr>
          <p:grpSpPr>
            <a:xfrm>
              <a:off x="8077603" y="2860126"/>
              <a:ext cx="4409580" cy="1243475"/>
              <a:chOff x="3493086" y="1278868"/>
              <a:chExt cx="4409580" cy="1243475"/>
            </a:xfrm>
          </p:grpSpPr>
          <p:sp>
            <p:nvSpPr>
              <p:cNvPr id="27" name="矩形 26">
                <a:extLst>
                  <a:ext uri="{FF2B5EF4-FFF2-40B4-BE49-F238E27FC236}">
                    <a16:creationId xmlns:a16="http://schemas.microsoft.com/office/drawing/2014/main" id="{6803D820-8F5A-6FB5-32F4-9E1F5AE0B087}"/>
                  </a:ext>
                </a:extLst>
              </p:cNvPr>
              <p:cNvSpPr/>
              <p:nvPr/>
            </p:nvSpPr>
            <p:spPr>
              <a:xfrm>
                <a:off x="3493086" y="1615620"/>
                <a:ext cx="4409580" cy="906723"/>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采样电路非理想因素及仿真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sz="1400" dirty="0">
                    <a:solidFill>
                      <a:srgbClr val="E7E6E6">
                        <a:lumMod val="10000"/>
                      </a:srgbClr>
                    </a:solidFill>
                    <a:latin typeface="微软雅黑 Light"/>
                    <a:ea typeface="微软雅黑 Light"/>
                  </a:rPr>
                  <a:t>子子转换级非理想因素及仿真</a:t>
                </a:r>
                <a:endParaRPr lang="en-US" altLang="zh-CN" sz="1400" dirty="0">
                  <a:solidFill>
                    <a:srgbClr val="E7E6E6">
                      <a:lumMod val="10000"/>
                    </a:srgbClr>
                  </a:solidFill>
                  <a:latin typeface="微软雅黑 Light"/>
                  <a:ea typeface="微软雅黑 Ligh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考虑非理想因素的 </a:t>
                </a:r>
                <a:r>
                  <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13-bi t</a:t>
                </a: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流水线 </a:t>
                </a:r>
                <a:r>
                  <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ADC </a:t>
                </a: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行为级仿真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8" name="矩形 27">
                <a:extLst>
                  <a:ext uri="{FF2B5EF4-FFF2-40B4-BE49-F238E27FC236}">
                    <a16:creationId xmlns:a16="http://schemas.microsoft.com/office/drawing/2014/main" id="{5F1E453B-E241-1316-7618-DC775BF291F1}"/>
                  </a:ext>
                </a:extLst>
              </p:cNvPr>
              <p:cNvSpPr/>
              <p:nvPr/>
            </p:nvSpPr>
            <p:spPr>
              <a:xfrm>
                <a:off x="3509129" y="1278868"/>
                <a:ext cx="4168744"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系统级工作</a:t>
                </a:r>
                <a:r>
                  <a:rPr lang="en-US" altLang="zh-CN"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流水线</a:t>
                </a:r>
                <a:r>
                  <a:rPr lang="en-US" altLang="zh-CN"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ADC</a:t>
                </a: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参数特性研究</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8" name="组合 17">
              <a:extLst>
                <a:ext uri="{FF2B5EF4-FFF2-40B4-BE49-F238E27FC236}">
                  <a16:creationId xmlns:a16="http://schemas.microsoft.com/office/drawing/2014/main" id="{02839822-88EB-1A68-C0BD-DFF733C38D4B}"/>
                </a:ext>
              </a:extLst>
            </p:cNvPr>
            <p:cNvGrpSpPr/>
            <p:nvPr/>
          </p:nvGrpSpPr>
          <p:grpSpPr>
            <a:xfrm>
              <a:off x="7301749" y="3253225"/>
              <a:ext cx="504000" cy="504000"/>
              <a:chOff x="7224576" y="3066729"/>
              <a:chExt cx="681789" cy="681789"/>
            </a:xfrm>
          </p:grpSpPr>
          <p:sp>
            <p:nvSpPr>
              <p:cNvPr id="21" name="椭圆 20">
                <a:extLst>
                  <a:ext uri="{FF2B5EF4-FFF2-40B4-BE49-F238E27FC236}">
                    <a16:creationId xmlns:a16="http://schemas.microsoft.com/office/drawing/2014/main" id="{A8601FD9-709D-1C26-15F6-3FF1D2299596}"/>
                  </a:ext>
                </a:extLst>
              </p:cNvPr>
              <p:cNvSpPr/>
              <p:nvPr/>
            </p:nvSpPr>
            <p:spPr>
              <a:xfrm>
                <a:off x="7224576" y="3066729"/>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6" name="Freeform 16">
                <a:extLst>
                  <a:ext uri="{FF2B5EF4-FFF2-40B4-BE49-F238E27FC236}">
                    <a16:creationId xmlns:a16="http://schemas.microsoft.com/office/drawing/2014/main" id="{C8C72539-C91A-DEB3-3792-262EC481E718}"/>
                  </a:ext>
                </a:extLst>
              </p:cNvPr>
              <p:cNvSpPr>
                <a:spLocks noEditPoints="1"/>
              </p:cNvSpPr>
              <p:nvPr/>
            </p:nvSpPr>
            <p:spPr bwMode="auto">
              <a:xfrm>
                <a:off x="7418637" y="3267047"/>
                <a:ext cx="366858" cy="333327"/>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grpSp>
        <p:nvGrpSpPr>
          <p:cNvPr id="39" name="组合 38">
            <a:extLst>
              <a:ext uri="{FF2B5EF4-FFF2-40B4-BE49-F238E27FC236}">
                <a16:creationId xmlns:a16="http://schemas.microsoft.com/office/drawing/2014/main" id="{03AF690A-7451-185C-76EE-2EBF78C5543A}"/>
              </a:ext>
            </a:extLst>
          </p:cNvPr>
          <p:cNvGrpSpPr/>
          <p:nvPr/>
        </p:nvGrpSpPr>
        <p:grpSpPr>
          <a:xfrm>
            <a:off x="2811172" y="4618493"/>
            <a:ext cx="4441718" cy="1523552"/>
            <a:chOff x="7293141" y="4536054"/>
            <a:chExt cx="4441718" cy="1523552"/>
          </a:xfrm>
        </p:grpSpPr>
        <p:grpSp>
          <p:nvGrpSpPr>
            <p:cNvPr id="40" name="组合 39">
              <a:extLst>
                <a:ext uri="{FF2B5EF4-FFF2-40B4-BE49-F238E27FC236}">
                  <a16:creationId xmlns:a16="http://schemas.microsoft.com/office/drawing/2014/main" id="{8F20F35E-FA8D-ECB4-3B89-4CEB2B3F424E}"/>
                </a:ext>
              </a:extLst>
            </p:cNvPr>
            <p:cNvGrpSpPr/>
            <p:nvPr/>
          </p:nvGrpSpPr>
          <p:grpSpPr>
            <a:xfrm>
              <a:off x="7293141" y="4918419"/>
              <a:ext cx="504000" cy="504000"/>
              <a:chOff x="7212931" y="4674605"/>
              <a:chExt cx="681789" cy="681789"/>
            </a:xfrm>
          </p:grpSpPr>
          <p:sp>
            <p:nvSpPr>
              <p:cNvPr id="59" name="椭圆 58">
                <a:extLst>
                  <a:ext uri="{FF2B5EF4-FFF2-40B4-BE49-F238E27FC236}">
                    <a16:creationId xmlns:a16="http://schemas.microsoft.com/office/drawing/2014/main" id="{C4D44A55-F5E4-CE9D-1A8C-0F04D1E8A335}"/>
                  </a:ext>
                </a:extLst>
              </p:cNvPr>
              <p:cNvSpPr/>
              <p:nvPr/>
            </p:nvSpPr>
            <p:spPr>
              <a:xfrm>
                <a:off x="7212931" y="4674605"/>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sp>
            <p:nvSpPr>
              <p:cNvPr id="60" name="Freeform 15">
                <a:extLst>
                  <a:ext uri="{FF2B5EF4-FFF2-40B4-BE49-F238E27FC236}">
                    <a16:creationId xmlns:a16="http://schemas.microsoft.com/office/drawing/2014/main" id="{B283E6CF-28BA-CA5D-71E0-82DF811EBFD7}"/>
                  </a:ext>
                </a:extLst>
              </p:cNvPr>
              <p:cNvSpPr>
                <a:spLocks noEditPoints="1"/>
              </p:cNvSpPr>
              <p:nvPr/>
            </p:nvSpPr>
            <p:spPr bwMode="auto">
              <a:xfrm>
                <a:off x="7411857" y="4772769"/>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56" name="组合 55">
              <a:extLst>
                <a:ext uri="{FF2B5EF4-FFF2-40B4-BE49-F238E27FC236}">
                  <a16:creationId xmlns:a16="http://schemas.microsoft.com/office/drawing/2014/main" id="{5429BA0C-4E63-0BC8-6474-D67C1E08864D}"/>
                </a:ext>
              </a:extLst>
            </p:cNvPr>
            <p:cNvGrpSpPr/>
            <p:nvPr/>
          </p:nvGrpSpPr>
          <p:grpSpPr>
            <a:xfrm>
              <a:off x="8093646" y="4536054"/>
              <a:ext cx="3641213" cy="1523552"/>
              <a:chOff x="3509129" y="1557745"/>
              <a:chExt cx="3641213" cy="1523552"/>
            </a:xfrm>
          </p:grpSpPr>
          <p:sp>
            <p:nvSpPr>
              <p:cNvPr id="57" name="矩形 56">
                <a:extLst>
                  <a:ext uri="{FF2B5EF4-FFF2-40B4-BE49-F238E27FC236}">
                    <a16:creationId xmlns:a16="http://schemas.microsoft.com/office/drawing/2014/main" id="{3DAA3DD0-BFFD-B176-F334-A0BD41114257}"/>
                  </a:ext>
                </a:extLst>
              </p:cNvPr>
              <p:cNvSpPr/>
              <p:nvPr/>
            </p:nvSpPr>
            <p:spPr>
              <a:xfrm>
                <a:off x="3509129" y="1894497"/>
                <a:ext cx="3344708" cy="1186800"/>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二级运放设计及仿真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sz="1400" dirty="0">
                    <a:solidFill>
                      <a:srgbClr val="E7E6E6">
                        <a:lumMod val="10000"/>
                      </a:srgbClr>
                    </a:solidFill>
                    <a:latin typeface="微软雅黑 Light"/>
                    <a:ea typeface="微软雅黑 Light"/>
                  </a:rPr>
                  <a:t>折叠式共源共栅放大器设计及仿真</a:t>
                </a:r>
                <a:endParaRPr lang="en-US" altLang="zh-CN" sz="1400" dirty="0">
                  <a:solidFill>
                    <a:srgbClr val="E7E6E6">
                      <a:lumMod val="10000"/>
                    </a:srgbClr>
                  </a:solidFill>
                  <a:latin typeface="微软雅黑 Light"/>
                  <a:ea typeface="微软雅黑 Ligh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栅压自举开关设计及仿真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sz="1400" dirty="0">
                    <a:solidFill>
                      <a:srgbClr val="E7E6E6">
                        <a:lumMod val="10000"/>
                      </a:srgbClr>
                    </a:solidFill>
                    <a:latin typeface="微软雅黑 Light"/>
                    <a:ea typeface="微软雅黑 Light"/>
                  </a:rPr>
                  <a:t>电容翻转型</a:t>
                </a:r>
                <a:r>
                  <a:rPr lang="en-US" altLang="zh-CN" sz="1400" dirty="0">
                    <a:solidFill>
                      <a:srgbClr val="E7E6E6">
                        <a:lumMod val="10000"/>
                      </a:srgbClr>
                    </a:solidFill>
                    <a:latin typeface="微软雅黑 Light"/>
                    <a:ea typeface="微软雅黑 Light"/>
                  </a:rPr>
                  <a:t>S/H</a:t>
                </a:r>
                <a:r>
                  <a:rPr lang="zh-CN" altLang="en-US" sz="1400" dirty="0">
                    <a:solidFill>
                      <a:srgbClr val="E7E6E6">
                        <a:lumMod val="10000"/>
                      </a:srgbClr>
                    </a:solidFill>
                    <a:latin typeface="微软雅黑 Light"/>
                    <a:ea typeface="微软雅黑 Light"/>
                  </a:rPr>
                  <a:t>电路仿真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58" name="矩形 57">
                <a:extLst>
                  <a:ext uri="{FF2B5EF4-FFF2-40B4-BE49-F238E27FC236}">
                    <a16:creationId xmlns:a16="http://schemas.microsoft.com/office/drawing/2014/main" id="{3FAA4E21-BF9E-FE2F-3B40-F62EE18F9ADB}"/>
                  </a:ext>
                </a:extLst>
              </p:cNvPr>
              <p:cNvSpPr/>
              <p:nvPr/>
            </p:nvSpPr>
            <p:spPr>
              <a:xfrm>
                <a:off x="3525171" y="1557745"/>
                <a:ext cx="3625171"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电路级工作</a:t>
                </a:r>
                <a:r>
                  <a:rPr lang="en-US" altLang="zh-CN"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采样电路设计</a:t>
                </a:r>
                <a:endParaRPr lang="en-US" altLang="zh-CN"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spTree>
    <p:extLst>
      <p:ext uri="{BB962C8B-B14F-4D97-AF65-F5344CB8AC3E}">
        <p14:creationId xmlns:p14="http://schemas.microsoft.com/office/powerpoint/2010/main" val="7873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3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sp>
        <p:nvSpPr>
          <p:cNvPr id="3" name="文本框 2">
            <a:extLst>
              <a:ext uri="{FF2B5EF4-FFF2-40B4-BE49-F238E27FC236}">
                <a16:creationId xmlns:a16="http://schemas.microsoft.com/office/drawing/2014/main" id="{9B01DEEB-CE0A-0F90-0262-9BC2651EF744}"/>
              </a:ext>
            </a:extLst>
          </p:cNvPr>
          <p:cNvSpPr txBox="1"/>
          <p:nvPr/>
        </p:nvSpPr>
        <p:spPr>
          <a:xfrm>
            <a:off x="3703226" y="5097397"/>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运放有限增益模型</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8" name="图片 17">
            <a:extLst>
              <a:ext uri="{FF2B5EF4-FFF2-40B4-BE49-F238E27FC236}">
                <a16:creationId xmlns:a16="http://schemas.microsoft.com/office/drawing/2014/main" id="{E0AFAB09-D5AC-456D-C17C-B31F64943B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5505" y="1568387"/>
            <a:ext cx="8281161" cy="3366708"/>
          </a:xfrm>
          <a:prstGeom prst="rect">
            <a:avLst/>
          </a:prstGeom>
          <a:noFill/>
          <a:ln>
            <a:noFill/>
          </a:ln>
        </p:spPr>
      </p:pic>
    </p:spTree>
    <p:extLst>
      <p:ext uri="{BB962C8B-B14F-4D97-AF65-F5344CB8AC3E}">
        <p14:creationId xmlns:p14="http://schemas.microsoft.com/office/powerpoint/2010/main" val="1183960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18" name="图片 17">
            <a:extLst>
              <a:ext uri="{FF2B5EF4-FFF2-40B4-BE49-F238E27FC236}">
                <a16:creationId xmlns:a16="http://schemas.microsoft.com/office/drawing/2014/main" id="{634140D8-C765-FE88-D594-69534CE6AA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5341" y="1261180"/>
            <a:ext cx="3486792" cy="2781574"/>
          </a:xfrm>
          <a:prstGeom prst="rect">
            <a:avLst/>
          </a:prstGeom>
          <a:noFill/>
          <a:ln>
            <a:noFill/>
          </a:ln>
        </p:spPr>
      </p:pic>
      <p:pic>
        <p:nvPicPr>
          <p:cNvPr id="22" name="图片 21">
            <a:extLst>
              <a:ext uri="{FF2B5EF4-FFF2-40B4-BE49-F238E27FC236}">
                <a16:creationId xmlns:a16="http://schemas.microsoft.com/office/drawing/2014/main" id="{57F85F5F-CCD5-A81B-ED26-EF7C5A5407B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3226" y="1242455"/>
            <a:ext cx="3626677" cy="2893500"/>
          </a:xfrm>
          <a:prstGeom prst="rect">
            <a:avLst/>
          </a:prstGeom>
          <a:noFill/>
          <a:ln>
            <a:noFill/>
          </a:ln>
        </p:spPr>
      </p:pic>
      <p:sp>
        <p:nvSpPr>
          <p:cNvPr id="23" name="文本框 22">
            <a:extLst>
              <a:ext uri="{FF2B5EF4-FFF2-40B4-BE49-F238E27FC236}">
                <a16:creationId xmlns:a16="http://schemas.microsoft.com/office/drawing/2014/main" id="{DC180FAA-6009-F6C3-31AF-6D60EE2DDE2C}"/>
              </a:ext>
            </a:extLst>
          </p:cNvPr>
          <p:cNvSpPr txBox="1"/>
          <p:nvPr/>
        </p:nvSpPr>
        <p:spPr>
          <a:xfrm>
            <a:off x="2340670" y="4996655"/>
            <a:ext cx="8149233" cy="1200329"/>
          </a:xfrm>
          <a:prstGeom prst="rect">
            <a:avLst/>
          </a:prstGeom>
          <a:noFill/>
        </p:spPr>
        <p:txBody>
          <a:bodyPr wrap="square" rtlCol="0">
            <a:spAutoFit/>
          </a:bodyPr>
          <a:lstStyle/>
          <a:p>
            <a:r>
              <a:rPr lang="zh-CN" altLang="en-US" dirty="0">
                <a:ea typeface="宋体" panose="02010600030101010101" pitchFamily="2" charset="-122"/>
                <a:cs typeface="Times New Roman" panose="02020603050405020304" pitchFamily="18" charset="0"/>
              </a:rPr>
              <a:t>       运算放大器的直流增益无法达到无穷，但实际上，只要运放的增益足够大，达到了千分之一的量级，那么由于运放有限增益所导致的误差可以忽略不计的，能够使信噪比达到 </a:t>
            </a:r>
            <a:r>
              <a:rPr lang="en-US" altLang="zh-CN" dirty="0">
                <a:ea typeface="宋体" panose="02010600030101010101" pitchFamily="2" charset="-122"/>
                <a:cs typeface="Times New Roman" panose="02020603050405020304" pitchFamily="18" charset="0"/>
              </a:rPr>
              <a:t>80dB</a:t>
            </a:r>
            <a:r>
              <a:rPr lang="zh-CN" altLang="en-US" dirty="0">
                <a:ea typeface="宋体" panose="02010600030101010101" pitchFamily="2" charset="-122"/>
                <a:cs typeface="Times New Roman" panose="02020603050405020304" pitchFamily="18" charset="0"/>
              </a:rPr>
              <a:t>、有效位数达到 </a:t>
            </a:r>
            <a:r>
              <a:rPr lang="en-US" altLang="zh-CN" dirty="0">
                <a:ea typeface="宋体" panose="02010600030101010101" pitchFamily="2" charset="-122"/>
                <a:cs typeface="Times New Roman" panose="02020603050405020304" pitchFamily="18" charset="0"/>
              </a:rPr>
              <a:t>12.85 </a:t>
            </a:r>
            <a:r>
              <a:rPr lang="zh-CN" altLang="en-US" dirty="0">
                <a:ea typeface="宋体" panose="02010600030101010101" pitchFamily="2" charset="-122"/>
                <a:cs typeface="Times New Roman" panose="02020603050405020304" pitchFamily="18" charset="0"/>
              </a:rPr>
              <a:t>这样非常接近与理想状态下流水线 </a:t>
            </a:r>
            <a:r>
              <a:rPr lang="en-US" altLang="zh-CN" dirty="0">
                <a:ea typeface="宋体" panose="02010600030101010101" pitchFamily="2" charset="-122"/>
                <a:cs typeface="Times New Roman" panose="02020603050405020304" pitchFamily="18" charset="0"/>
              </a:rPr>
              <a:t>ADC </a:t>
            </a:r>
            <a:r>
              <a:rPr lang="zh-CN" altLang="en-US" dirty="0">
                <a:ea typeface="宋体" panose="02010600030101010101" pitchFamily="2" charset="-122"/>
                <a:cs typeface="Times New Roman" panose="02020603050405020304" pitchFamily="18" charset="0"/>
              </a:rPr>
              <a:t>的数模转换效果。</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C0B4727-8B7B-CFC9-DACD-79077FD3C31E}"/>
                  </a:ext>
                </a:extLst>
              </p:cNvPr>
              <p:cNvSpPr txBox="1"/>
              <p:nvPr/>
            </p:nvSpPr>
            <p:spPr>
              <a:xfrm>
                <a:off x="1887499" y="4143833"/>
                <a:ext cx="4785547" cy="4834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zh-CN" altLang="zh-CN" i="1" smtClean="0">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𝐴𝐹</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dirty="0">
                    <a:effectLst/>
                    <a:ea typeface="宋体" panose="02010600030101010101" pitchFamily="2" charset="-122"/>
                    <a:cs typeface="Times New Roman" panose="02020603050405020304" pitchFamily="18" charset="0"/>
                  </a:rPr>
                  <a:t>为百分之一时</a:t>
                </a: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24" name="文本框 23">
                <a:extLst>
                  <a:ext uri="{FF2B5EF4-FFF2-40B4-BE49-F238E27FC236}">
                    <a16:creationId xmlns:a16="http://schemas.microsoft.com/office/drawing/2014/main" id="{5C0B4727-8B7B-CFC9-DACD-79077FD3C31E}"/>
                  </a:ext>
                </a:extLst>
              </p:cNvPr>
              <p:cNvSpPr txBox="1">
                <a:spLocks noRot="1" noChangeAspect="1" noMove="1" noResize="1" noEditPoints="1" noAdjustHandles="1" noChangeArrowheads="1" noChangeShapeType="1" noTextEdit="1"/>
              </p:cNvSpPr>
              <p:nvPr/>
            </p:nvSpPr>
            <p:spPr>
              <a:xfrm>
                <a:off x="1887499" y="4143833"/>
                <a:ext cx="4785547" cy="483466"/>
              </a:xfrm>
              <a:prstGeom prst="rect">
                <a:avLst/>
              </a:prstGeom>
              <a:blipFill>
                <a:blip r:embed="rId7"/>
                <a:stretch>
                  <a:fillRect b="-88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461738C-0381-CCA3-7D46-DE91BABCF557}"/>
                  </a:ext>
                </a:extLst>
              </p:cNvPr>
              <p:cNvSpPr txBox="1"/>
              <p:nvPr/>
            </p:nvSpPr>
            <p:spPr>
              <a:xfrm>
                <a:off x="6283790" y="4143833"/>
                <a:ext cx="4785547" cy="4834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zh-CN" altLang="zh-CN" i="1" smtClean="0">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𝐴𝐹</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dirty="0">
                    <a:effectLst/>
                    <a:ea typeface="宋体" panose="02010600030101010101" pitchFamily="2" charset="-122"/>
                    <a:cs typeface="Times New Roman" panose="02020603050405020304" pitchFamily="18" charset="0"/>
                  </a:rPr>
                  <a:t>为</a:t>
                </a:r>
                <a:r>
                  <a:rPr lang="zh-CN" altLang="en-US" dirty="0">
                    <a:ea typeface="宋体" panose="02010600030101010101" pitchFamily="2" charset="-122"/>
                    <a:cs typeface="Times New Roman" panose="02020603050405020304" pitchFamily="18" charset="0"/>
                  </a:rPr>
                  <a:t>千</a:t>
                </a:r>
                <a:r>
                  <a:rPr lang="zh-CN" altLang="zh-CN" sz="1800" dirty="0">
                    <a:effectLst/>
                    <a:ea typeface="宋体" panose="02010600030101010101" pitchFamily="2" charset="-122"/>
                    <a:cs typeface="Times New Roman" panose="02020603050405020304" pitchFamily="18" charset="0"/>
                  </a:rPr>
                  <a:t>分之一时</a:t>
                </a: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25" name="文本框 24">
                <a:extLst>
                  <a:ext uri="{FF2B5EF4-FFF2-40B4-BE49-F238E27FC236}">
                    <a16:creationId xmlns:a16="http://schemas.microsoft.com/office/drawing/2014/main" id="{2461738C-0381-CCA3-7D46-DE91BABCF557}"/>
                  </a:ext>
                </a:extLst>
              </p:cNvPr>
              <p:cNvSpPr txBox="1">
                <a:spLocks noRot="1" noChangeAspect="1" noMove="1" noResize="1" noEditPoints="1" noAdjustHandles="1" noChangeArrowheads="1" noChangeShapeType="1" noTextEdit="1"/>
              </p:cNvSpPr>
              <p:nvPr/>
            </p:nvSpPr>
            <p:spPr>
              <a:xfrm>
                <a:off x="6283790" y="4143833"/>
                <a:ext cx="4785547" cy="483466"/>
              </a:xfrm>
              <a:prstGeom prst="rect">
                <a:avLst/>
              </a:prstGeom>
              <a:blipFill>
                <a:blip r:embed="rId8"/>
                <a:stretch>
                  <a:fillRect b="-8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998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161506" y="1138978"/>
            <a:ext cx="7965789" cy="1200329"/>
          </a:xfrm>
          <a:prstGeom prst="rect">
            <a:avLst/>
          </a:prstGeom>
        </p:spPr>
        <p:txBody>
          <a:bodyPr wrap="square">
            <a:spAutoFit/>
          </a:bodyPr>
          <a:lstStyle/>
          <a:p>
            <a:r>
              <a:rPr lang="zh-CN" altLang="en-US" dirty="0">
                <a:solidFill>
                  <a:srgbClr val="000000"/>
                </a:solidFill>
                <a:latin typeface="SimSun" panose="02010600030101010101" pitchFamily="2" charset="-122"/>
                <a:ea typeface="SimSun" panose="02010600030101010101" pitchFamily="2" charset="-122"/>
              </a:rPr>
              <a:t>    处在正常范围内非理想因素误差并不会导致流水线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功能的损坏或失码现象的发生。事实上，一个流水线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系统同时受到多种非理想因素的影响。为了研究这种非理想情况下流水线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的工作效果，我们设计了包含了多种非理想因素的 </a:t>
            </a:r>
            <a:r>
              <a:rPr lang="en-US" altLang="zh-CN" dirty="0">
                <a:solidFill>
                  <a:srgbClr val="000000"/>
                </a:solidFill>
                <a:latin typeface="SimSun" panose="02010600030101010101" pitchFamily="2" charset="-122"/>
                <a:ea typeface="SimSun" panose="02010600030101010101" pitchFamily="2" charset="-122"/>
              </a:rPr>
              <a:t>SH </a:t>
            </a:r>
            <a:r>
              <a:rPr lang="zh-CN" altLang="en-US" dirty="0">
                <a:solidFill>
                  <a:srgbClr val="000000"/>
                </a:solidFill>
                <a:latin typeface="SimSun" panose="02010600030101010101" pitchFamily="2" charset="-122"/>
                <a:ea typeface="SimSun" panose="02010600030101010101" pitchFamily="2" charset="-122"/>
              </a:rPr>
              <a:t>电路和 </a:t>
            </a:r>
            <a:r>
              <a:rPr lang="en-US" altLang="zh-CN" dirty="0">
                <a:solidFill>
                  <a:srgbClr val="000000"/>
                </a:solidFill>
                <a:latin typeface="SimSun" panose="02010600030101010101" pitchFamily="2" charset="-122"/>
                <a:ea typeface="SimSun" panose="02010600030101010101" pitchFamily="2" charset="-122"/>
              </a:rPr>
              <a:t>MDAC </a:t>
            </a:r>
            <a:r>
              <a:rPr lang="zh-CN" altLang="en-US" dirty="0">
                <a:solidFill>
                  <a:srgbClr val="000000"/>
                </a:solidFill>
                <a:latin typeface="SimSun" panose="02010600030101010101" pitchFamily="2" charset="-122"/>
                <a:ea typeface="SimSun" panose="02010600030101010101" pitchFamily="2" charset="-122"/>
              </a:rPr>
              <a:t>子转换级。</a:t>
            </a: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65640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考虑非理想因素的 </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13-bi t</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流水线 </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ADC </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行为级整体仿真</a:t>
            </a:r>
          </a:p>
        </p:txBody>
      </p:sp>
      <p:pic>
        <p:nvPicPr>
          <p:cNvPr id="19" name="图片 18">
            <a:extLst>
              <a:ext uri="{FF2B5EF4-FFF2-40B4-BE49-F238E27FC236}">
                <a16:creationId xmlns:a16="http://schemas.microsoft.com/office/drawing/2014/main" id="{A1C75DEA-5C73-0566-94A1-D00B03E97AA6}"/>
              </a:ext>
            </a:extLst>
          </p:cNvPr>
          <p:cNvPicPr>
            <a:picLocks noChangeAspect="1"/>
          </p:cNvPicPr>
          <p:nvPr/>
        </p:nvPicPr>
        <p:blipFill>
          <a:blip r:embed="rId5"/>
          <a:stretch>
            <a:fillRect/>
          </a:stretch>
        </p:blipFill>
        <p:spPr>
          <a:xfrm>
            <a:off x="252989" y="2300227"/>
            <a:ext cx="6793618" cy="1958510"/>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B8A4479-7845-3DC4-E348-36EDD83E36AA}"/>
                  </a:ext>
                </a:extLst>
              </p:cNvPr>
              <p:cNvSpPr txBox="1"/>
              <p:nvPr/>
            </p:nvSpPr>
            <p:spPr>
              <a:xfrm>
                <a:off x="1036386" y="4363018"/>
                <a:ext cx="4785547" cy="369332"/>
              </a:xfrm>
              <a:prstGeom prst="rect">
                <a:avLst/>
              </a:prstGeom>
              <a:noFill/>
            </p:spPr>
            <p:txBody>
              <a:bodyPr wrap="square" rtlCol="0">
                <a:spAutoFit/>
              </a:bodyPr>
              <a:lstStyle/>
              <a:p>
                <a:pPr lvl="0" algn="ctr">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𝑆𝐻</m:t>
                      </m:r>
                      <m:r>
                        <a:rPr lang="en-US" altLang="zh-CN" i="1">
                          <a:latin typeface="Cambria Math" panose="02040503050406030204" pitchFamily="18" charset="0"/>
                          <a:ea typeface="Cambria Math" panose="02040503050406030204" pitchFamily="18" charset="0"/>
                        </a:rPr>
                        <m:t> 仿真电路</m:t>
                      </m:r>
                    </m:oMath>
                  </m:oMathPara>
                </a14:m>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24" name="文本框 23">
                <a:extLst>
                  <a:ext uri="{FF2B5EF4-FFF2-40B4-BE49-F238E27FC236}">
                    <a16:creationId xmlns:a16="http://schemas.microsoft.com/office/drawing/2014/main" id="{CB8A4479-7845-3DC4-E348-36EDD83E36AA}"/>
                  </a:ext>
                </a:extLst>
              </p:cNvPr>
              <p:cNvSpPr txBox="1">
                <a:spLocks noRot="1" noChangeAspect="1" noMove="1" noResize="1" noEditPoints="1" noAdjustHandles="1" noChangeArrowheads="1" noChangeShapeType="1" noTextEdit="1"/>
              </p:cNvSpPr>
              <p:nvPr/>
            </p:nvSpPr>
            <p:spPr>
              <a:xfrm>
                <a:off x="1036386" y="4363018"/>
                <a:ext cx="4785547" cy="369332"/>
              </a:xfrm>
              <a:prstGeom prst="rect">
                <a:avLst/>
              </a:prstGeom>
              <a:blipFill>
                <a:blip r:embed="rId6"/>
                <a:stretch>
                  <a:fillRect b="-10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FDBC5CF0-E82C-48E1-95BB-B40324F119F5}"/>
              </a:ext>
            </a:extLst>
          </p:cNvPr>
          <p:cNvPicPr>
            <a:picLocks noChangeAspect="1"/>
          </p:cNvPicPr>
          <p:nvPr/>
        </p:nvPicPr>
        <p:blipFill>
          <a:blip r:embed="rId7"/>
          <a:stretch>
            <a:fillRect/>
          </a:stretch>
        </p:blipFill>
        <p:spPr>
          <a:xfrm>
            <a:off x="7314469" y="2113067"/>
            <a:ext cx="4789601" cy="2838301"/>
          </a:xfrm>
          <a:prstGeom prst="rect">
            <a:avLst/>
          </a:prstGeom>
        </p:spPr>
      </p:pic>
      <p:sp>
        <p:nvSpPr>
          <p:cNvPr id="3" name="文本框 2">
            <a:extLst>
              <a:ext uri="{FF2B5EF4-FFF2-40B4-BE49-F238E27FC236}">
                <a16:creationId xmlns:a16="http://schemas.microsoft.com/office/drawing/2014/main" id="{23C5C539-F1B1-4114-A002-C60C7F54115A}"/>
              </a:ext>
            </a:extLst>
          </p:cNvPr>
          <p:cNvSpPr txBox="1"/>
          <p:nvPr/>
        </p:nvSpPr>
        <p:spPr>
          <a:xfrm>
            <a:off x="8848318" y="5163348"/>
            <a:ext cx="1918429" cy="369332"/>
          </a:xfrm>
          <a:prstGeom prst="rect">
            <a:avLst/>
          </a:prstGeom>
          <a:noFill/>
        </p:spPr>
        <p:txBody>
          <a:bodyPr wrap="square" rtlCol="0">
            <a:spAutoFit/>
          </a:bodyPr>
          <a:lstStyle/>
          <a:p>
            <a:r>
              <a:rPr lang="en-US" altLang="zh-CN" dirty="0"/>
              <a:t>MDAC</a:t>
            </a:r>
            <a:r>
              <a:rPr lang="zh-CN" altLang="en-US" dirty="0"/>
              <a:t>仿真电路</a:t>
            </a:r>
          </a:p>
        </p:txBody>
      </p:sp>
      <p:pic>
        <p:nvPicPr>
          <p:cNvPr id="16" name="图片 15">
            <a:extLst>
              <a:ext uri="{FF2B5EF4-FFF2-40B4-BE49-F238E27FC236}">
                <a16:creationId xmlns:a16="http://schemas.microsoft.com/office/drawing/2014/main" id="{1304947D-B950-42BA-B6D4-42B67CFE37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859" y="4747059"/>
            <a:ext cx="2914075" cy="2110941"/>
          </a:xfrm>
          <a:prstGeom prst="rect">
            <a:avLst/>
          </a:prstGeom>
        </p:spPr>
      </p:pic>
      <p:sp>
        <p:nvSpPr>
          <p:cNvPr id="17" name="文本框 16">
            <a:extLst>
              <a:ext uri="{FF2B5EF4-FFF2-40B4-BE49-F238E27FC236}">
                <a16:creationId xmlns:a16="http://schemas.microsoft.com/office/drawing/2014/main" id="{8DED7C84-D802-4075-B588-63394DFBC820}"/>
              </a:ext>
            </a:extLst>
          </p:cNvPr>
          <p:cNvSpPr txBox="1"/>
          <p:nvPr/>
        </p:nvSpPr>
        <p:spPr>
          <a:xfrm>
            <a:off x="3950808" y="5571696"/>
            <a:ext cx="2031325" cy="461665"/>
          </a:xfrm>
          <a:prstGeom prst="rect">
            <a:avLst/>
          </a:prstGeom>
          <a:noFill/>
        </p:spPr>
        <p:txBody>
          <a:bodyPr wrap="none" rtlCol="0">
            <a:spAutoFit/>
          </a:bodyPr>
          <a:lstStyle/>
          <a:p>
            <a:r>
              <a:rPr lang="zh-CN" altLang="en-US" sz="2400" dirty="0"/>
              <a:t>误差参数设置</a:t>
            </a:r>
          </a:p>
        </p:txBody>
      </p:sp>
    </p:spTree>
    <p:extLst>
      <p:ext uri="{BB962C8B-B14F-4D97-AF65-F5344CB8AC3E}">
        <p14:creationId xmlns:p14="http://schemas.microsoft.com/office/powerpoint/2010/main" val="4244613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65640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考虑非理想因素的 </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13-bi t</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流水线 </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ADC </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行为级整体仿真</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0E4C066-9388-1794-9C67-7C5870D21DB2}"/>
                  </a:ext>
                </a:extLst>
              </p:cNvPr>
              <p:cNvSpPr txBox="1"/>
              <p:nvPr/>
            </p:nvSpPr>
            <p:spPr>
              <a:xfrm>
                <a:off x="3392028" y="5215516"/>
                <a:ext cx="4785547" cy="461665"/>
              </a:xfrm>
              <a:prstGeom prst="rect">
                <a:avLst/>
              </a:prstGeom>
              <a:noFill/>
            </p:spPr>
            <p:txBody>
              <a:bodyPr wrap="square" rtlCol="0">
                <a:spAutoFit/>
              </a:bodyPr>
              <a:lstStyle/>
              <a:p>
                <a:pPr lvl="0" algn="ctr">
                  <a:defRPr/>
                </a:pPr>
                <a14:m>
                  <m:oMathPara xmlns:m="http://schemas.openxmlformats.org/officeDocument/2006/math">
                    <m:oMathParaPr>
                      <m:jc m:val="centerGroup"/>
                    </m:oMathParaPr>
                    <m:oMath xmlns:m="http://schemas.openxmlformats.org/officeDocument/2006/math">
                      <m:r>
                        <m:rPr>
                          <m:nor/>
                        </m:rPr>
                        <a:rPr lang="zh-CN" altLang="en-US" sz="2400"/>
                        <m:t>流水线</m:t>
                      </m:r>
                      <m:r>
                        <m:rPr>
                          <m:nor/>
                        </m:rPr>
                        <a:rPr lang="en-US" altLang="zh-CN" sz="2400"/>
                        <m:t>ADC</m:t>
                      </m:r>
                      <m:r>
                        <m:rPr>
                          <m:nor/>
                        </m:rPr>
                        <a:rPr lang="zh-CN" altLang="en-US" sz="2400"/>
                        <m:t>系统级仿真</m:t>
                      </m:r>
                      <m:r>
                        <a:rPr lang="zh-CN" altLang="en-US" sz="2400" i="1">
                          <a:latin typeface="Cambria Math" panose="02040503050406030204" pitchFamily="18" charset="0"/>
                        </a:rPr>
                        <m:t>结果</m:t>
                      </m:r>
                    </m:oMath>
                  </m:oMathPara>
                </a14:m>
                <a:endParaRPr lang="zh-CN" altLang="en-US" sz="2400" dirty="0">
                  <a:solidFill>
                    <a:srgbClr val="000000"/>
                  </a:solidFill>
                  <a:latin typeface="SimSun" panose="02010600030101010101" pitchFamily="2" charset="-122"/>
                  <a:ea typeface="SimSun" panose="02010600030101010101" pitchFamily="2" charset="-122"/>
                </a:endParaRPr>
              </a:p>
            </p:txBody>
          </p:sp>
        </mc:Choice>
        <mc:Fallback xmlns="">
          <p:sp>
            <p:nvSpPr>
              <p:cNvPr id="16" name="文本框 15">
                <a:extLst>
                  <a:ext uri="{FF2B5EF4-FFF2-40B4-BE49-F238E27FC236}">
                    <a16:creationId xmlns:a16="http://schemas.microsoft.com/office/drawing/2014/main" id="{20E4C066-9388-1794-9C67-7C5870D21DB2}"/>
                  </a:ext>
                </a:extLst>
              </p:cNvPr>
              <p:cNvSpPr txBox="1">
                <a:spLocks noRot="1" noChangeAspect="1" noMove="1" noResize="1" noEditPoints="1" noAdjustHandles="1" noChangeArrowheads="1" noChangeShapeType="1" noTextEdit="1"/>
              </p:cNvSpPr>
              <p:nvPr/>
            </p:nvSpPr>
            <p:spPr>
              <a:xfrm>
                <a:off x="3392028" y="5215516"/>
                <a:ext cx="4785547" cy="461665"/>
              </a:xfrm>
              <a:prstGeom prst="rect">
                <a:avLst/>
              </a:prstGeom>
              <a:blipFill>
                <a:blip r:embed="rId5"/>
                <a:stretch>
                  <a:fillRect b="-17333"/>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6BD45D67-2CD0-0111-B3D1-3C0D6260655A}"/>
              </a:ext>
            </a:extLst>
          </p:cNvPr>
          <p:cNvPicPr>
            <a:picLocks noChangeAspect="1"/>
          </p:cNvPicPr>
          <p:nvPr/>
        </p:nvPicPr>
        <p:blipFill>
          <a:blip r:embed="rId6"/>
          <a:stretch>
            <a:fillRect/>
          </a:stretch>
        </p:blipFill>
        <p:spPr>
          <a:xfrm>
            <a:off x="7791995" y="1526450"/>
            <a:ext cx="4017455" cy="3199369"/>
          </a:xfrm>
          <a:prstGeom prst="rect">
            <a:avLst/>
          </a:prstGeom>
        </p:spPr>
      </p:pic>
      <p:pic>
        <p:nvPicPr>
          <p:cNvPr id="17" name="图片 16">
            <a:extLst>
              <a:ext uri="{FF2B5EF4-FFF2-40B4-BE49-F238E27FC236}">
                <a16:creationId xmlns:a16="http://schemas.microsoft.com/office/drawing/2014/main" id="{8E1BE32A-2D18-4CF5-9876-161D4DDE83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868" y="1526450"/>
            <a:ext cx="5846701" cy="3076874"/>
          </a:xfrm>
          <a:prstGeom prst="rect">
            <a:avLst/>
          </a:prstGeom>
        </p:spPr>
      </p:pic>
    </p:spTree>
    <p:extLst>
      <p:ext uri="{BB962C8B-B14F-4D97-AF65-F5344CB8AC3E}">
        <p14:creationId xmlns:p14="http://schemas.microsoft.com/office/powerpoint/2010/main" val="23470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150" y="365509"/>
            <a:ext cx="2161308" cy="599425"/>
          </a:xfrm>
          <a:prstGeom prst="rect">
            <a:avLst/>
          </a:prstGeom>
        </p:spPr>
      </p:pic>
      <p:grpSp>
        <p:nvGrpSpPr>
          <p:cNvPr id="39" name="组合 38">
            <a:extLst>
              <a:ext uri="{FF2B5EF4-FFF2-40B4-BE49-F238E27FC236}">
                <a16:creationId xmlns:a16="http://schemas.microsoft.com/office/drawing/2014/main" id="{03AF690A-7451-185C-76EE-2EBF78C5543A}"/>
              </a:ext>
            </a:extLst>
          </p:cNvPr>
          <p:cNvGrpSpPr/>
          <p:nvPr/>
        </p:nvGrpSpPr>
        <p:grpSpPr>
          <a:xfrm>
            <a:off x="2920680" y="2239564"/>
            <a:ext cx="5849387" cy="1904490"/>
            <a:chOff x="7293141" y="4467765"/>
            <a:chExt cx="5205269" cy="1904490"/>
          </a:xfrm>
        </p:grpSpPr>
        <p:grpSp>
          <p:nvGrpSpPr>
            <p:cNvPr id="40" name="组合 39">
              <a:extLst>
                <a:ext uri="{FF2B5EF4-FFF2-40B4-BE49-F238E27FC236}">
                  <a16:creationId xmlns:a16="http://schemas.microsoft.com/office/drawing/2014/main" id="{8F20F35E-FA8D-ECB4-3B89-4CEB2B3F424E}"/>
                </a:ext>
              </a:extLst>
            </p:cNvPr>
            <p:cNvGrpSpPr/>
            <p:nvPr/>
          </p:nvGrpSpPr>
          <p:grpSpPr>
            <a:xfrm>
              <a:off x="7293141" y="4918419"/>
              <a:ext cx="504000" cy="504000"/>
              <a:chOff x="7212931" y="4674605"/>
              <a:chExt cx="681789" cy="681789"/>
            </a:xfrm>
          </p:grpSpPr>
          <p:sp>
            <p:nvSpPr>
              <p:cNvPr id="59" name="椭圆 58">
                <a:extLst>
                  <a:ext uri="{FF2B5EF4-FFF2-40B4-BE49-F238E27FC236}">
                    <a16:creationId xmlns:a16="http://schemas.microsoft.com/office/drawing/2014/main" id="{C4D44A55-F5E4-CE9D-1A8C-0F04D1E8A335}"/>
                  </a:ext>
                </a:extLst>
              </p:cNvPr>
              <p:cNvSpPr/>
              <p:nvPr/>
            </p:nvSpPr>
            <p:spPr>
              <a:xfrm>
                <a:off x="7212931" y="4674605"/>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sp>
            <p:nvSpPr>
              <p:cNvPr id="60" name="Freeform 15">
                <a:extLst>
                  <a:ext uri="{FF2B5EF4-FFF2-40B4-BE49-F238E27FC236}">
                    <a16:creationId xmlns:a16="http://schemas.microsoft.com/office/drawing/2014/main" id="{B283E6CF-28BA-CA5D-71E0-82DF811EBFD7}"/>
                  </a:ext>
                </a:extLst>
              </p:cNvPr>
              <p:cNvSpPr>
                <a:spLocks noEditPoints="1"/>
              </p:cNvSpPr>
              <p:nvPr/>
            </p:nvSpPr>
            <p:spPr bwMode="auto">
              <a:xfrm>
                <a:off x="7411857" y="4772769"/>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56" name="组合 55">
              <a:extLst>
                <a:ext uri="{FF2B5EF4-FFF2-40B4-BE49-F238E27FC236}">
                  <a16:creationId xmlns:a16="http://schemas.microsoft.com/office/drawing/2014/main" id="{5429BA0C-4E63-0BC8-6474-D67C1E08864D}"/>
                </a:ext>
              </a:extLst>
            </p:cNvPr>
            <p:cNvGrpSpPr/>
            <p:nvPr/>
          </p:nvGrpSpPr>
          <p:grpSpPr>
            <a:xfrm>
              <a:off x="8093645" y="4467765"/>
              <a:ext cx="4404765" cy="1904490"/>
              <a:chOff x="3509128" y="1489456"/>
              <a:chExt cx="4404765" cy="1904490"/>
            </a:xfrm>
          </p:grpSpPr>
          <p:sp>
            <p:nvSpPr>
              <p:cNvPr id="57" name="矩形 56">
                <a:extLst>
                  <a:ext uri="{FF2B5EF4-FFF2-40B4-BE49-F238E27FC236}">
                    <a16:creationId xmlns:a16="http://schemas.microsoft.com/office/drawing/2014/main" id="{3DAA3DD0-BFFD-B176-F334-A0BD41114257}"/>
                  </a:ext>
                </a:extLst>
              </p:cNvPr>
              <p:cNvSpPr/>
              <p:nvPr/>
            </p:nvSpPr>
            <p:spPr>
              <a:xfrm>
                <a:off x="3509128" y="1894497"/>
                <a:ext cx="3787381" cy="1499449"/>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二级运放设计及仿真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dirty="0">
                    <a:solidFill>
                      <a:srgbClr val="E7E6E6">
                        <a:lumMod val="10000"/>
                      </a:srgbClr>
                    </a:solidFill>
                    <a:latin typeface="微软雅黑 Light"/>
                    <a:ea typeface="微软雅黑 Light"/>
                  </a:rPr>
                  <a:t>折叠式共源共栅放大器设计及仿真</a:t>
                </a:r>
                <a:endParaRPr lang="en-US" altLang="zh-CN" dirty="0">
                  <a:solidFill>
                    <a:srgbClr val="E7E6E6">
                      <a:lumMod val="10000"/>
                    </a:srgbClr>
                  </a:solidFill>
                  <a:latin typeface="微软雅黑 Light"/>
                  <a:ea typeface="微软雅黑 Ligh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栅压自举开关设计及仿真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dirty="0">
                    <a:solidFill>
                      <a:srgbClr val="E7E6E6">
                        <a:lumMod val="10000"/>
                      </a:srgbClr>
                    </a:solidFill>
                    <a:latin typeface="微软雅黑 Light"/>
                    <a:ea typeface="微软雅黑 Light"/>
                  </a:rPr>
                  <a:t>电容翻转型</a:t>
                </a:r>
                <a:r>
                  <a:rPr lang="en-US" altLang="zh-CN" dirty="0">
                    <a:solidFill>
                      <a:srgbClr val="E7E6E6">
                        <a:lumMod val="10000"/>
                      </a:srgbClr>
                    </a:solidFill>
                    <a:latin typeface="微软雅黑 Light"/>
                    <a:ea typeface="微软雅黑 Light"/>
                  </a:rPr>
                  <a:t>S/H</a:t>
                </a:r>
                <a:r>
                  <a:rPr lang="zh-CN" altLang="en-US" dirty="0">
                    <a:solidFill>
                      <a:srgbClr val="E7E6E6">
                        <a:lumMod val="10000"/>
                      </a:srgbClr>
                    </a:solidFill>
                    <a:latin typeface="微软雅黑 Light"/>
                    <a:ea typeface="微软雅黑 Light"/>
                  </a:rPr>
                  <a:t>电路仿真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58" name="矩形 57">
                <a:extLst>
                  <a:ext uri="{FF2B5EF4-FFF2-40B4-BE49-F238E27FC236}">
                    <a16:creationId xmlns:a16="http://schemas.microsoft.com/office/drawing/2014/main" id="{3FAA4E21-BF9E-FE2F-3B40-F62EE18F9ADB}"/>
                  </a:ext>
                </a:extLst>
              </p:cNvPr>
              <p:cNvSpPr/>
              <p:nvPr/>
            </p:nvSpPr>
            <p:spPr>
              <a:xfrm>
                <a:off x="3509128" y="1489456"/>
                <a:ext cx="4404765" cy="52322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电路级工作</a:t>
                </a:r>
                <a:r>
                  <a:rPr lang="en-US" altLang="zh-CN"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采样电路设计</a:t>
                </a:r>
                <a:endParaRPr lang="en-US" altLang="zh-CN"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spTree>
    <p:extLst>
      <p:ext uri="{BB962C8B-B14F-4D97-AF65-F5344CB8AC3E}">
        <p14:creationId xmlns:p14="http://schemas.microsoft.com/office/powerpoint/2010/main" val="315766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473660" y="826599"/>
            <a:ext cx="3961453"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——1.0</a:t>
            </a:r>
            <a:r>
              <a:rPr lang="zh-CN" altLang="en-US" sz="2400" dirty="0"/>
              <a:t>部分</a:t>
            </a:r>
          </a:p>
        </p:txBody>
      </p:sp>
      <p:pic>
        <p:nvPicPr>
          <p:cNvPr id="20" name="图片 19">
            <a:extLst>
              <a:ext uri="{FF2B5EF4-FFF2-40B4-BE49-F238E27FC236}">
                <a16:creationId xmlns:a16="http://schemas.microsoft.com/office/drawing/2014/main" id="{AD221464-DC51-4919-AD9C-8A8B39EAB7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069" y="1789863"/>
            <a:ext cx="4506820" cy="2901079"/>
          </a:xfrm>
          <a:prstGeom prst="rect">
            <a:avLst/>
          </a:prstGeom>
        </p:spPr>
      </p:pic>
      <p:sp>
        <p:nvSpPr>
          <p:cNvPr id="21" name="文本框 20">
            <a:extLst>
              <a:ext uri="{FF2B5EF4-FFF2-40B4-BE49-F238E27FC236}">
                <a16:creationId xmlns:a16="http://schemas.microsoft.com/office/drawing/2014/main" id="{6DA02388-F4BB-4794-BF65-AD822C10A678}"/>
              </a:ext>
            </a:extLst>
          </p:cNvPr>
          <p:cNvSpPr txBox="1"/>
          <p:nvPr/>
        </p:nvSpPr>
        <p:spPr>
          <a:xfrm>
            <a:off x="1786381" y="4878626"/>
            <a:ext cx="1336010" cy="369332"/>
          </a:xfrm>
          <a:prstGeom prst="rect">
            <a:avLst/>
          </a:prstGeom>
          <a:noFill/>
        </p:spPr>
        <p:txBody>
          <a:bodyPr wrap="square" rtlCol="0">
            <a:spAutoFit/>
          </a:bodyPr>
          <a:lstStyle/>
          <a:p>
            <a:r>
              <a:rPr lang="zh-CN" altLang="en-US" dirty="0"/>
              <a:t>设计电路图</a:t>
            </a:r>
          </a:p>
        </p:txBody>
      </p:sp>
      <p:pic>
        <p:nvPicPr>
          <p:cNvPr id="22" name="图片 21">
            <a:extLst>
              <a:ext uri="{FF2B5EF4-FFF2-40B4-BE49-F238E27FC236}">
                <a16:creationId xmlns:a16="http://schemas.microsoft.com/office/drawing/2014/main" id="{3C6E2A54-E498-479B-979D-6AF3A5319977}"/>
              </a:ext>
            </a:extLst>
          </p:cNvPr>
          <p:cNvPicPr>
            <a:picLocks noChangeAspect="1"/>
          </p:cNvPicPr>
          <p:nvPr/>
        </p:nvPicPr>
        <p:blipFill>
          <a:blip r:embed="rId6"/>
          <a:stretch>
            <a:fillRect/>
          </a:stretch>
        </p:blipFill>
        <p:spPr>
          <a:xfrm>
            <a:off x="5842620" y="1293482"/>
            <a:ext cx="5193660" cy="3450994"/>
          </a:xfrm>
          <a:prstGeom prst="rect">
            <a:avLst/>
          </a:prstGeom>
        </p:spPr>
      </p:pic>
      <p:sp>
        <p:nvSpPr>
          <p:cNvPr id="23" name="文本框 22">
            <a:extLst>
              <a:ext uri="{FF2B5EF4-FFF2-40B4-BE49-F238E27FC236}">
                <a16:creationId xmlns:a16="http://schemas.microsoft.com/office/drawing/2014/main" id="{3F6630E6-1A29-4B3A-ABE2-30F4B3180530}"/>
              </a:ext>
            </a:extLst>
          </p:cNvPr>
          <p:cNvSpPr txBox="1"/>
          <p:nvPr/>
        </p:nvSpPr>
        <p:spPr>
          <a:xfrm>
            <a:off x="7512167" y="5015512"/>
            <a:ext cx="1557444" cy="369332"/>
          </a:xfrm>
          <a:prstGeom prst="rect">
            <a:avLst/>
          </a:prstGeom>
          <a:noFill/>
        </p:spPr>
        <p:txBody>
          <a:bodyPr wrap="square" rtlCol="0">
            <a:spAutoFit/>
          </a:bodyPr>
          <a:lstStyle/>
          <a:p>
            <a:r>
              <a:rPr lang="zh-CN" altLang="en-US" dirty="0"/>
              <a:t>电路仿真代码</a:t>
            </a:r>
            <a:endParaRPr lang="en-US" altLang="zh-CN" dirty="0"/>
          </a:p>
        </p:txBody>
      </p:sp>
    </p:spTree>
    <p:extLst>
      <p:ext uri="{BB962C8B-B14F-4D97-AF65-F5344CB8AC3E}">
        <p14:creationId xmlns:p14="http://schemas.microsoft.com/office/powerpoint/2010/main" val="19671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5" y="588611"/>
            <a:ext cx="3961453"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——1.0</a:t>
            </a:r>
            <a:r>
              <a:rPr lang="zh-CN" altLang="en-US" sz="2400" dirty="0"/>
              <a:t>部分</a:t>
            </a:r>
          </a:p>
        </p:txBody>
      </p:sp>
      <p:pic>
        <p:nvPicPr>
          <p:cNvPr id="15" name="图片 14">
            <a:extLst>
              <a:ext uri="{FF2B5EF4-FFF2-40B4-BE49-F238E27FC236}">
                <a16:creationId xmlns:a16="http://schemas.microsoft.com/office/drawing/2014/main" id="{F3C2CC73-172B-4C3F-9F66-1A83187A3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75" y="1419608"/>
            <a:ext cx="2772707" cy="2506290"/>
          </a:xfrm>
          <a:prstGeom prst="rect">
            <a:avLst/>
          </a:prstGeom>
        </p:spPr>
      </p:pic>
      <p:pic>
        <p:nvPicPr>
          <p:cNvPr id="17" name="图片 16">
            <a:extLst>
              <a:ext uri="{FF2B5EF4-FFF2-40B4-BE49-F238E27FC236}">
                <a16:creationId xmlns:a16="http://schemas.microsoft.com/office/drawing/2014/main" id="{9F7C80EB-6511-47C4-960B-F61E68CCDF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682" y="1423376"/>
            <a:ext cx="2772705" cy="2506289"/>
          </a:xfrm>
          <a:prstGeom prst="rect">
            <a:avLst/>
          </a:prstGeom>
        </p:spPr>
      </p:pic>
      <p:pic>
        <p:nvPicPr>
          <p:cNvPr id="19" name="图片 18">
            <a:extLst>
              <a:ext uri="{FF2B5EF4-FFF2-40B4-BE49-F238E27FC236}">
                <a16:creationId xmlns:a16="http://schemas.microsoft.com/office/drawing/2014/main" id="{0A04B2C0-FD83-428D-8705-C78B6DE00E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8387" y="1427144"/>
            <a:ext cx="2772705" cy="2506289"/>
          </a:xfrm>
          <a:prstGeom prst="rect">
            <a:avLst/>
          </a:prstGeom>
        </p:spPr>
      </p:pic>
      <p:sp>
        <p:nvSpPr>
          <p:cNvPr id="26" name="文本框 25">
            <a:extLst>
              <a:ext uri="{FF2B5EF4-FFF2-40B4-BE49-F238E27FC236}">
                <a16:creationId xmlns:a16="http://schemas.microsoft.com/office/drawing/2014/main" id="{5D052E76-98F9-46F3-B3A9-E19E43805D9E}"/>
              </a:ext>
            </a:extLst>
          </p:cNvPr>
          <p:cNvSpPr txBox="1"/>
          <p:nvPr/>
        </p:nvSpPr>
        <p:spPr>
          <a:xfrm>
            <a:off x="4775239" y="5378899"/>
            <a:ext cx="1701411" cy="800219"/>
          </a:xfrm>
          <a:prstGeom prst="rect">
            <a:avLst/>
          </a:prstGeom>
          <a:noFill/>
        </p:spPr>
        <p:txBody>
          <a:bodyPr wrap="square" rtlCol="0">
            <a:spAutoFit/>
          </a:bodyPr>
          <a:lstStyle/>
          <a:p>
            <a:r>
              <a:rPr lang="zh-CN" altLang="en-US" sz="2800" dirty="0"/>
              <a:t>仿真结果</a:t>
            </a:r>
            <a:endParaRPr lang="en-US" altLang="zh-CN" sz="2800" dirty="0"/>
          </a:p>
          <a:p>
            <a:endParaRPr lang="zh-CN" altLang="en-US" dirty="0"/>
          </a:p>
        </p:txBody>
      </p:sp>
      <p:pic>
        <p:nvPicPr>
          <p:cNvPr id="28" name="图片 27">
            <a:extLst>
              <a:ext uri="{FF2B5EF4-FFF2-40B4-BE49-F238E27FC236}">
                <a16:creationId xmlns:a16="http://schemas.microsoft.com/office/drawing/2014/main" id="{CB80732A-4235-4E0B-838B-20B73B4556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1091" y="1419608"/>
            <a:ext cx="3287933" cy="2465950"/>
          </a:xfrm>
          <a:prstGeom prst="rect">
            <a:avLst/>
          </a:prstGeom>
        </p:spPr>
      </p:pic>
      <p:pic>
        <p:nvPicPr>
          <p:cNvPr id="30" name="图片 29">
            <a:extLst>
              <a:ext uri="{FF2B5EF4-FFF2-40B4-BE49-F238E27FC236}">
                <a16:creationId xmlns:a16="http://schemas.microsoft.com/office/drawing/2014/main" id="{8DB565B0-CC47-4074-B5C3-89C30A5394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9405" y="1993063"/>
            <a:ext cx="6273080" cy="3082634"/>
          </a:xfrm>
          <a:prstGeom prst="rect">
            <a:avLst/>
          </a:prstGeom>
        </p:spPr>
      </p:pic>
    </p:spTree>
    <p:extLst>
      <p:ext uri="{BB962C8B-B14F-4D97-AF65-F5344CB8AC3E}">
        <p14:creationId xmlns:p14="http://schemas.microsoft.com/office/powerpoint/2010/main" val="11772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5" y="588611"/>
            <a:ext cx="4875849"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a:t>
            </a:r>
            <a:r>
              <a:rPr lang="zh-CN" altLang="en-US" sz="2400" dirty="0"/>
              <a:t>双端输出的二级米勒补偿运放</a:t>
            </a:r>
          </a:p>
        </p:txBody>
      </p:sp>
      <p:pic>
        <p:nvPicPr>
          <p:cNvPr id="3" name="图片 2">
            <a:extLst>
              <a:ext uri="{FF2B5EF4-FFF2-40B4-BE49-F238E27FC236}">
                <a16:creationId xmlns:a16="http://schemas.microsoft.com/office/drawing/2014/main" id="{92845052-97CF-480C-9F2E-72D4BC603934}"/>
              </a:ext>
            </a:extLst>
          </p:cNvPr>
          <p:cNvPicPr>
            <a:picLocks noChangeAspect="1"/>
          </p:cNvPicPr>
          <p:nvPr/>
        </p:nvPicPr>
        <p:blipFill>
          <a:blip r:embed="rId5"/>
          <a:stretch>
            <a:fillRect/>
          </a:stretch>
        </p:blipFill>
        <p:spPr>
          <a:xfrm>
            <a:off x="358682" y="1878079"/>
            <a:ext cx="4749914" cy="3265566"/>
          </a:xfrm>
          <a:prstGeom prst="rect">
            <a:avLst/>
          </a:prstGeom>
        </p:spPr>
      </p:pic>
      <p:sp>
        <p:nvSpPr>
          <p:cNvPr id="16" name="文本框 15">
            <a:extLst>
              <a:ext uri="{FF2B5EF4-FFF2-40B4-BE49-F238E27FC236}">
                <a16:creationId xmlns:a16="http://schemas.microsoft.com/office/drawing/2014/main" id="{B894BD79-1B37-4464-BA61-F2571818D8E7}"/>
              </a:ext>
            </a:extLst>
          </p:cNvPr>
          <p:cNvSpPr txBox="1"/>
          <p:nvPr/>
        </p:nvSpPr>
        <p:spPr>
          <a:xfrm>
            <a:off x="1980762" y="5530204"/>
            <a:ext cx="1500273" cy="369332"/>
          </a:xfrm>
          <a:prstGeom prst="rect">
            <a:avLst/>
          </a:prstGeom>
          <a:noFill/>
        </p:spPr>
        <p:txBody>
          <a:bodyPr wrap="square" rtlCol="0">
            <a:spAutoFit/>
          </a:bodyPr>
          <a:lstStyle/>
          <a:p>
            <a:r>
              <a:rPr lang="zh-CN" altLang="en-US" dirty="0"/>
              <a:t>电路示意图</a:t>
            </a:r>
          </a:p>
        </p:txBody>
      </p:sp>
      <p:pic>
        <p:nvPicPr>
          <p:cNvPr id="18" name="图片 17">
            <a:extLst>
              <a:ext uri="{FF2B5EF4-FFF2-40B4-BE49-F238E27FC236}">
                <a16:creationId xmlns:a16="http://schemas.microsoft.com/office/drawing/2014/main" id="{7156ADE7-D4FA-4582-BF06-6679EEAD0705}"/>
              </a:ext>
            </a:extLst>
          </p:cNvPr>
          <p:cNvPicPr>
            <a:picLocks noChangeAspect="1"/>
          </p:cNvPicPr>
          <p:nvPr/>
        </p:nvPicPr>
        <p:blipFill>
          <a:blip r:embed="rId6"/>
          <a:stretch>
            <a:fillRect/>
          </a:stretch>
        </p:blipFill>
        <p:spPr>
          <a:xfrm>
            <a:off x="6547617" y="1551320"/>
            <a:ext cx="4641365" cy="3755360"/>
          </a:xfrm>
          <a:prstGeom prst="rect">
            <a:avLst/>
          </a:prstGeom>
        </p:spPr>
      </p:pic>
      <p:sp>
        <p:nvSpPr>
          <p:cNvPr id="20" name="文本框 19">
            <a:extLst>
              <a:ext uri="{FF2B5EF4-FFF2-40B4-BE49-F238E27FC236}">
                <a16:creationId xmlns:a16="http://schemas.microsoft.com/office/drawing/2014/main" id="{F34EA404-167C-4713-8309-9FDCB410D433}"/>
              </a:ext>
            </a:extLst>
          </p:cNvPr>
          <p:cNvSpPr txBox="1"/>
          <p:nvPr/>
        </p:nvSpPr>
        <p:spPr>
          <a:xfrm>
            <a:off x="7959983" y="5530204"/>
            <a:ext cx="1816632" cy="369332"/>
          </a:xfrm>
          <a:prstGeom prst="rect">
            <a:avLst/>
          </a:prstGeom>
          <a:noFill/>
        </p:spPr>
        <p:txBody>
          <a:bodyPr wrap="square" rtlCol="0">
            <a:spAutoFit/>
          </a:bodyPr>
          <a:lstStyle/>
          <a:p>
            <a:r>
              <a:rPr lang="zh-CN" altLang="en-US" dirty="0"/>
              <a:t>电路图网表代码</a:t>
            </a:r>
          </a:p>
        </p:txBody>
      </p:sp>
    </p:spTree>
    <p:extLst>
      <p:ext uri="{BB962C8B-B14F-4D97-AF65-F5344CB8AC3E}">
        <p14:creationId xmlns:p14="http://schemas.microsoft.com/office/powerpoint/2010/main" val="24352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5" y="588611"/>
            <a:ext cx="4875849"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a:t>
            </a:r>
            <a:r>
              <a:rPr lang="zh-CN" altLang="en-US" sz="2400" dirty="0"/>
              <a:t>双端输出的二级米勒补偿运放</a:t>
            </a:r>
          </a:p>
        </p:txBody>
      </p:sp>
      <p:pic>
        <p:nvPicPr>
          <p:cNvPr id="25" name="图片 24">
            <a:extLst>
              <a:ext uri="{FF2B5EF4-FFF2-40B4-BE49-F238E27FC236}">
                <a16:creationId xmlns:a16="http://schemas.microsoft.com/office/drawing/2014/main" id="{E3A795D3-0943-43E6-84A7-F3CF9ADF5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419608"/>
            <a:ext cx="6779472" cy="2752703"/>
          </a:xfrm>
          <a:prstGeom prst="rect">
            <a:avLst/>
          </a:prstGeom>
        </p:spPr>
      </p:pic>
      <p:sp>
        <p:nvSpPr>
          <p:cNvPr id="26" name="文本框 25">
            <a:extLst>
              <a:ext uri="{FF2B5EF4-FFF2-40B4-BE49-F238E27FC236}">
                <a16:creationId xmlns:a16="http://schemas.microsoft.com/office/drawing/2014/main" id="{CFB9F22C-E009-4498-B65A-499BBAA06274}"/>
              </a:ext>
            </a:extLst>
          </p:cNvPr>
          <p:cNvSpPr txBox="1"/>
          <p:nvPr/>
        </p:nvSpPr>
        <p:spPr>
          <a:xfrm>
            <a:off x="775751" y="4768025"/>
            <a:ext cx="1898263" cy="584775"/>
          </a:xfrm>
          <a:prstGeom prst="rect">
            <a:avLst/>
          </a:prstGeom>
          <a:noFill/>
        </p:spPr>
        <p:txBody>
          <a:bodyPr wrap="square" rtlCol="0">
            <a:spAutoFit/>
          </a:bodyPr>
          <a:lstStyle/>
          <a:p>
            <a:r>
              <a:rPr lang="zh-CN" altLang="en-US" sz="3200" dirty="0"/>
              <a:t>仿真结果</a:t>
            </a:r>
          </a:p>
        </p:txBody>
      </p:sp>
      <p:pic>
        <p:nvPicPr>
          <p:cNvPr id="28" name="图片 27">
            <a:extLst>
              <a:ext uri="{FF2B5EF4-FFF2-40B4-BE49-F238E27FC236}">
                <a16:creationId xmlns:a16="http://schemas.microsoft.com/office/drawing/2014/main" id="{08918E78-B1A0-422F-8A4E-159BF043B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1794" y="1419608"/>
            <a:ext cx="4470161" cy="3352621"/>
          </a:xfrm>
          <a:prstGeom prst="rect">
            <a:avLst/>
          </a:prstGeom>
        </p:spPr>
      </p:pic>
      <p:sp>
        <p:nvSpPr>
          <p:cNvPr id="29" name="文本框 28">
            <a:extLst>
              <a:ext uri="{FF2B5EF4-FFF2-40B4-BE49-F238E27FC236}">
                <a16:creationId xmlns:a16="http://schemas.microsoft.com/office/drawing/2014/main" id="{29910627-A211-4942-855D-40834FC20CA2}"/>
              </a:ext>
            </a:extLst>
          </p:cNvPr>
          <p:cNvSpPr txBox="1"/>
          <p:nvPr/>
        </p:nvSpPr>
        <p:spPr>
          <a:xfrm>
            <a:off x="8601931" y="4891135"/>
            <a:ext cx="2031325" cy="461665"/>
          </a:xfrm>
          <a:prstGeom prst="rect">
            <a:avLst/>
          </a:prstGeom>
          <a:noFill/>
        </p:spPr>
        <p:txBody>
          <a:bodyPr wrap="none" rtlCol="0">
            <a:spAutoFit/>
          </a:bodyPr>
          <a:lstStyle/>
          <a:p>
            <a:r>
              <a:rPr lang="zh-CN" altLang="en-US" sz="2400" dirty="0"/>
              <a:t>输出电压曲线</a:t>
            </a:r>
            <a:endParaRPr lang="en-US" altLang="zh-CN" sz="2400" dirty="0"/>
          </a:p>
        </p:txBody>
      </p:sp>
    </p:spTree>
    <p:extLst>
      <p:ext uri="{BB962C8B-B14F-4D97-AF65-F5344CB8AC3E}">
        <p14:creationId xmlns:p14="http://schemas.microsoft.com/office/powerpoint/2010/main" val="3722563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5" y="588611"/>
            <a:ext cx="4875849"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a:t>
            </a:r>
            <a:r>
              <a:rPr lang="zh-CN" altLang="en-US" sz="2400" dirty="0"/>
              <a:t>双端输出的二级米勒补偿运放</a:t>
            </a:r>
          </a:p>
        </p:txBody>
      </p:sp>
      <p:pic>
        <p:nvPicPr>
          <p:cNvPr id="15" name="图片 14">
            <a:extLst>
              <a:ext uri="{FF2B5EF4-FFF2-40B4-BE49-F238E27FC236}">
                <a16:creationId xmlns:a16="http://schemas.microsoft.com/office/drawing/2014/main" id="{3710CE93-E75B-4744-B9A5-F2E3DC0EE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903" y="1419608"/>
            <a:ext cx="3944341" cy="2958256"/>
          </a:xfrm>
          <a:prstGeom prst="rect">
            <a:avLst/>
          </a:prstGeom>
        </p:spPr>
      </p:pic>
      <p:sp>
        <p:nvSpPr>
          <p:cNvPr id="16" name="文本框 15">
            <a:extLst>
              <a:ext uri="{FF2B5EF4-FFF2-40B4-BE49-F238E27FC236}">
                <a16:creationId xmlns:a16="http://schemas.microsoft.com/office/drawing/2014/main" id="{1FA7F4EE-E2B4-41E7-9252-D31D4B16D4CD}"/>
              </a:ext>
            </a:extLst>
          </p:cNvPr>
          <p:cNvSpPr txBox="1"/>
          <p:nvPr/>
        </p:nvSpPr>
        <p:spPr>
          <a:xfrm>
            <a:off x="1682075" y="4566524"/>
            <a:ext cx="1107996" cy="461665"/>
          </a:xfrm>
          <a:prstGeom prst="rect">
            <a:avLst/>
          </a:prstGeom>
          <a:noFill/>
        </p:spPr>
        <p:txBody>
          <a:bodyPr wrap="none" rtlCol="0">
            <a:spAutoFit/>
          </a:bodyPr>
          <a:lstStyle/>
          <a:p>
            <a:r>
              <a:rPr lang="zh-CN" altLang="en-US" sz="2400" dirty="0"/>
              <a:t>压摆率</a:t>
            </a:r>
          </a:p>
        </p:txBody>
      </p:sp>
      <p:pic>
        <p:nvPicPr>
          <p:cNvPr id="18" name="图片 17">
            <a:extLst>
              <a:ext uri="{FF2B5EF4-FFF2-40B4-BE49-F238E27FC236}">
                <a16:creationId xmlns:a16="http://schemas.microsoft.com/office/drawing/2014/main" id="{13439E81-BA2B-424A-B817-4065EFB06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8244" y="1419607"/>
            <a:ext cx="3944342" cy="2958257"/>
          </a:xfrm>
          <a:prstGeom prst="rect">
            <a:avLst/>
          </a:prstGeom>
        </p:spPr>
      </p:pic>
      <p:pic>
        <p:nvPicPr>
          <p:cNvPr id="20" name="图片 19">
            <a:extLst>
              <a:ext uri="{FF2B5EF4-FFF2-40B4-BE49-F238E27FC236}">
                <a16:creationId xmlns:a16="http://schemas.microsoft.com/office/drawing/2014/main" id="{0922CF13-E8A6-48D1-BBA1-A6A5ADB7E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2586" y="1419607"/>
            <a:ext cx="3944342" cy="2958257"/>
          </a:xfrm>
          <a:prstGeom prst="rect">
            <a:avLst/>
          </a:prstGeom>
        </p:spPr>
      </p:pic>
      <p:sp>
        <p:nvSpPr>
          <p:cNvPr id="21" name="文本框 20">
            <a:extLst>
              <a:ext uri="{FF2B5EF4-FFF2-40B4-BE49-F238E27FC236}">
                <a16:creationId xmlns:a16="http://schemas.microsoft.com/office/drawing/2014/main" id="{8C37F0CC-CA69-4EF9-8CDD-E9F17816FFF0}"/>
              </a:ext>
            </a:extLst>
          </p:cNvPr>
          <p:cNvSpPr txBox="1"/>
          <p:nvPr/>
        </p:nvSpPr>
        <p:spPr>
          <a:xfrm>
            <a:off x="5475450" y="4566524"/>
            <a:ext cx="1834275" cy="461665"/>
          </a:xfrm>
          <a:prstGeom prst="rect">
            <a:avLst/>
          </a:prstGeom>
          <a:noFill/>
        </p:spPr>
        <p:txBody>
          <a:bodyPr wrap="square" rtlCol="0">
            <a:spAutoFit/>
          </a:bodyPr>
          <a:lstStyle/>
          <a:p>
            <a:r>
              <a:rPr lang="zh-CN" altLang="en-US" sz="2400" dirty="0"/>
              <a:t>共模抑制比</a:t>
            </a:r>
          </a:p>
        </p:txBody>
      </p:sp>
      <p:sp>
        <p:nvSpPr>
          <p:cNvPr id="22" name="文本框 21">
            <a:extLst>
              <a:ext uri="{FF2B5EF4-FFF2-40B4-BE49-F238E27FC236}">
                <a16:creationId xmlns:a16="http://schemas.microsoft.com/office/drawing/2014/main" id="{118D3C29-59CF-417C-AC77-7EB4485540E9}"/>
              </a:ext>
            </a:extLst>
          </p:cNvPr>
          <p:cNvSpPr txBox="1"/>
          <p:nvPr/>
        </p:nvSpPr>
        <p:spPr>
          <a:xfrm>
            <a:off x="9506603" y="4566524"/>
            <a:ext cx="1599841" cy="461665"/>
          </a:xfrm>
          <a:prstGeom prst="rect">
            <a:avLst/>
          </a:prstGeom>
          <a:noFill/>
        </p:spPr>
        <p:txBody>
          <a:bodyPr wrap="square" rtlCol="0">
            <a:spAutoFit/>
          </a:bodyPr>
          <a:lstStyle/>
          <a:p>
            <a:r>
              <a:rPr lang="zh-CN" altLang="en-US" sz="2400" dirty="0"/>
              <a:t>直流增益</a:t>
            </a:r>
          </a:p>
        </p:txBody>
      </p:sp>
    </p:spTree>
    <p:extLst>
      <p:ext uri="{BB962C8B-B14F-4D97-AF65-F5344CB8AC3E}">
        <p14:creationId xmlns:p14="http://schemas.microsoft.com/office/powerpoint/2010/main" val="1492623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 name="组合 74">
            <a:extLst>
              <a:ext uri="{FF2B5EF4-FFF2-40B4-BE49-F238E27FC236}">
                <a16:creationId xmlns:a16="http://schemas.microsoft.com/office/drawing/2014/main" id="{F7AD8624-3257-4DF1-AF21-40F9E7650401}"/>
              </a:ext>
            </a:extLst>
          </p:cNvPr>
          <p:cNvGrpSpPr/>
          <p:nvPr/>
        </p:nvGrpSpPr>
        <p:grpSpPr>
          <a:xfrm>
            <a:off x="359846" y="1038848"/>
            <a:ext cx="4592482" cy="4364620"/>
            <a:chOff x="528158" y="2522296"/>
            <a:chExt cx="2393449" cy="4364620"/>
          </a:xfrm>
        </p:grpSpPr>
        <p:sp>
          <p:nvSpPr>
            <p:cNvPr id="76" name="文本框 75">
              <a:extLst>
                <a:ext uri="{FF2B5EF4-FFF2-40B4-BE49-F238E27FC236}">
                  <a16:creationId xmlns:a16="http://schemas.microsoft.com/office/drawing/2014/main" id="{FC156891-BE5B-46F0-A884-F97F38DCD7B8}"/>
                </a:ext>
              </a:extLst>
            </p:cNvPr>
            <p:cNvSpPr txBox="1"/>
            <p:nvPr/>
          </p:nvSpPr>
          <p:spPr>
            <a:xfrm>
              <a:off x="528158" y="2522296"/>
              <a:ext cx="23934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003F87"/>
                  </a:solidFill>
                  <a:latin typeface="微软雅黑"/>
                  <a:ea typeface="微软雅黑"/>
                </a:rPr>
                <a:t>研究背景</a:t>
              </a:r>
              <a:endPar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78" name="矩形 77">
              <a:extLst>
                <a:ext uri="{FF2B5EF4-FFF2-40B4-BE49-F238E27FC236}">
                  <a16:creationId xmlns:a16="http://schemas.microsoft.com/office/drawing/2014/main" id="{5F320A43-09F8-402E-AFCE-6F614E0E2B4F}"/>
                </a:ext>
              </a:extLst>
            </p:cNvPr>
            <p:cNvSpPr/>
            <p:nvPr/>
          </p:nvSpPr>
          <p:spPr>
            <a:xfrm>
              <a:off x="748147" y="2884602"/>
              <a:ext cx="1964857" cy="4002314"/>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随着计算机技术、通信技术和微单电子技术的高速发展，大大促进了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技术的发展，</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作为模拟量与数据量接口的关键部件，广泛应用于各领域，在信息技术中起着要的作用，其中高速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已成为决定诸如雷达、通信、电子对抗、航天航空、导弹、测控、地展、医疗、仪器仪表、图像、高性能控制器及数字通信系统等现代化电子设备性能的重要环节。</a:t>
              </a:r>
              <a:endParaRPr lang="en-US" altLang="zh-CN" dirty="0">
                <a:solidFill>
                  <a:srgbClr val="000000"/>
                </a:solidFill>
                <a:latin typeface="SimSun" panose="02010600030101010101" pitchFamily="2" charset="-122"/>
                <a:ea typeface="SimSun" panose="02010600030101010101" pitchFamily="2" charset="-122"/>
              </a:endParaRPr>
            </a:p>
          </p:txBody>
        </p:sp>
      </p:grpSp>
      <p:grpSp>
        <p:nvGrpSpPr>
          <p:cNvPr id="79" name="组合 78">
            <a:extLst>
              <a:ext uri="{FF2B5EF4-FFF2-40B4-BE49-F238E27FC236}">
                <a16:creationId xmlns:a16="http://schemas.microsoft.com/office/drawing/2014/main" id="{78927B41-493A-423D-96BC-388449868E8C}"/>
              </a:ext>
            </a:extLst>
          </p:cNvPr>
          <p:cNvGrpSpPr/>
          <p:nvPr/>
        </p:nvGrpSpPr>
        <p:grpSpPr>
          <a:xfrm>
            <a:off x="6517062" y="4495726"/>
            <a:ext cx="4785547" cy="1121525"/>
            <a:chOff x="9569185" y="2884117"/>
            <a:chExt cx="2024090" cy="1121525"/>
          </a:xfrm>
        </p:grpSpPr>
        <p:sp>
          <p:nvSpPr>
            <p:cNvPr id="81" name="文本框 80">
              <a:extLst>
                <a:ext uri="{FF2B5EF4-FFF2-40B4-BE49-F238E27FC236}">
                  <a16:creationId xmlns:a16="http://schemas.microsoft.com/office/drawing/2014/main" id="{A7103484-037B-4DE8-8D10-D4FB6D32908B}"/>
                </a:ext>
              </a:extLst>
            </p:cNvPr>
            <p:cNvSpPr txBox="1"/>
            <p:nvPr/>
          </p:nvSpPr>
          <p:spPr>
            <a:xfrm>
              <a:off x="9569185" y="3124200"/>
              <a:ext cx="20240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04040"/>
                </a:solidFill>
                <a:effectLst/>
                <a:uLnTx/>
                <a:uFillTx/>
                <a:latin typeface="微软雅黑"/>
                <a:ea typeface="微软雅黑"/>
                <a:cs typeface="+mn-cs"/>
              </a:endParaRPr>
            </a:p>
          </p:txBody>
        </p:sp>
        <p:sp>
          <p:nvSpPr>
            <p:cNvPr id="82" name="矩形 81">
              <a:extLst>
                <a:ext uri="{FF2B5EF4-FFF2-40B4-BE49-F238E27FC236}">
                  <a16:creationId xmlns:a16="http://schemas.microsoft.com/office/drawing/2014/main" id="{C81A5BB6-65B2-44DB-BBBC-DB196A956A65}"/>
                </a:ext>
              </a:extLst>
            </p:cNvPr>
            <p:cNvSpPr/>
            <p:nvPr/>
          </p:nvSpPr>
          <p:spPr>
            <a:xfrm>
              <a:off x="9569185" y="2884117"/>
              <a:ext cx="1964857" cy="112152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zh-CN" dirty="0">
                  <a:solidFill>
                    <a:srgbClr val="000000"/>
                  </a:solidFill>
                  <a:latin typeface="SimSun" panose="02010600030101010101" pitchFamily="2" charset="-122"/>
                  <a:ea typeface="SimSun" panose="02010600030101010101" pitchFamily="2" charset="-122"/>
                </a:rPr>
                <a:t>不同结构</a:t>
              </a:r>
              <a:r>
                <a:rPr lang="en-US" altLang="zh-CN" dirty="0">
                  <a:solidFill>
                    <a:srgbClr val="000000"/>
                  </a:solidFill>
                  <a:latin typeface="SimSun" panose="02010600030101010101" pitchFamily="2" charset="-122"/>
                  <a:ea typeface="SimSun" panose="02010600030101010101" pitchFamily="2" charset="-122"/>
                </a:rPr>
                <a:t> ADC </a:t>
              </a:r>
              <a:r>
                <a:rPr lang="zh-CN" altLang="zh-CN" dirty="0">
                  <a:solidFill>
                    <a:srgbClr val="000000"/>
                  </a:solidFill>
                  <a:latin typeface="SimSun" panose="02010600030101010101" pitchFamily="2" charset="-122"/>
                  <a:ea typeface="SimSun" panose="02010600030101010101" pitchFamily="2" charset="-122"/>
                </a:rPr>
                <a:t>的采样率和分辨率的分布</a:t>
              </a:r>
              <a:endParaRPr lang="en-US" altLang="zh-CN" dirty="0">
                <a:solidFill>
                  <a:srgbClr val="000000"/>
                </a:solidFill>
                <a:latin typeface="SimSun" panose="02010600030101010101" pitchFamily="2" charset="-122"/>
                <a:ea typeface="SimSun" panose="02010600030101010101" pitchFamily="2" charset="-122"/>
              </a:endParaRPr>
            </a:p>
          </p:txBody>
        </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pic>
        <p:nvPicPr>
          <p:cNvPr id="3" name="图片 2">
            <a:extLst>
              <a:ext uri="{FF2B5EF4-FFF2-40B4-BE49-F238E27FC236}">
                <a16:creationId xmlns:a16="http://schemas.microsoft.com/office/drawing/2014/main" id="{2B6296BD-0395-2F4B-D65C-FBC541DDFD57}"/>
              </a:ext>
            </a:extLst>
          </p:cNvPr>
          <p:cNvPicPr>
            <a:picLocks noChangeAspect="1"/>
          </p:cNvPicPr>
          <p:nvPr/>
        </p:nvPicPr>
        <p:blipFill>
          <a:blip r:embed="rId5"/>
          <a:stretch>
            <a:fillRect/>
          </a:stretch>
        </p:blipFill>
        <p:spPr>
          <a:xfrm>
            <a:off x="6517062" y="1401154"/>
            <a:ext cx="4065956" cy="3092069"/>
          </a:xfrm>
          <a:prstGeom prst="rect">
            <a:avLst/>
          </a:prstGeom>
        </p:spPr>
      </p:pic>
    </p:spTree>
    <p:extLst>
      <p:ext uri="{BB962C8B-B14F-4D97-AF65-F5344CB8AC3E}">
        <p14:creationId xmlns:p14="http://schemas.microsoft.com/office/powerpoint/2010/main" val="968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折叠式共源共栅运算放大器</a:t>
            </a:r>
          </a:p>
        </p:txBody>
      </p:sp>
      <p:pic>
        <p:nvPicPr>
          <p:cNvPr id="17" name="图片 16">
            <a:extLst>
              <a:ext uri="{FF2B5EF4-FFF2-40B4-BE49-F238E27FC236}">
                <a16:creationId xmlns:a16="http://schemas.microsoft.com/office/drawing/2014/main" id="{61C6EF03-431E-4D19-809B-AF436801A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76" y="1238473"/>
            <a:ext cx="4312820" cy="3723999"/>
          </a:xfrm>
          <a:prstGeom prst="rect">
            <a:avLst/>
          </a:prstGeom>
        </p:spPr>
      </p:pic>
      <p:sp>
        <p:nvSpPr>
          <p:cNvPr id="19" name="文本框 18">
            <a:extLst>
              <a:ext uri="{FF2B5EF4-FFF2-40B4-BE49-F238E27FC236}">
                <a16:creationId xmlns:a16="http://schemas.microsoft.com/office/drawing/2014/main" id="{7B03978D-CC73-4C59-B736-F46CCC85DE0C}"/>
              </a:ext>
            </a:extLst>
          </p:cNvPr>
          <p:cNvSpPr txBox="1"/>
          <p:nvPr/>
        </p:nvSpPr>
        <p:spPr>
          <a:xfrm>
            <a:off x="1543199" y="5150669"/>
            <a:ext cx="1812373" cy="461665"/>
          </a:xfrm>
          <a:prstGeom prst="rect">
            <a:avLst/>
          </a:prstGeom>
          <a:noFill/>
        </p:spPr>
        <p:txBody>
          <a:bodyPr wrap="square" rtlCol="0">
            <a:spAutoFit/>
          </a:bodyPr>
          <a:lstStyle/>
          <a:p>
            <a:r>
              <a:rPr lang="zh-CN" altLang="en-US" sz="2400" dirty="0"/>
              <a:t>电路示意图</a:t>
            </a:r>
          </a:p>
        </p:txBody>
      </p:sp>
      <p:pic>
        <p:nvPicPr>
          <p:cNvPr id="24" name="图片 23">
            <a:extLst>
              <a:ext uri="{FF2B5EF4-FFF2-40B4-BE49-F238E27FC236}">
                <a16:creationId xmlns:a16="http://schemas.microsoft.com/office/drawing/2014/main" id="{1DE6B122-C8A9-4679-A81A-56D81420C1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0680" y="1194165"/>
            <a:ext cx="2385526" cy="3812614"/>
          </a:xfrm>
          <a:prstGeom prst="rect">
            <a:avLst/>
          </a:prstGeom>
        </p:spPr>
      </p:pic>
      <p:sp>
        <p:nvSpPr>
          <p:cNvPr id="25" name="文本框 24">
            <a:extLst>
              <a:ext uri="{FF2B5EF4-FFF2-40B4-BE49-F238E27FC236}">
                <a16:creationId xmlns:a16="http://schemas.microsoft.com/office/drawing/2014/main" id="{7B348384-E2A8-4F63-B42D-EE13EE4C958B}"/>
              </a:ext>
            </a:extLst>
          </p:cNvPr>
          <p:cNvSpPr txBox="1"/>
          <p:nvPr/>
        </p:nvSpPr>
        <p:spPr>
          <a:xfrm>
            <a:off x="5685557" y="5150668"/>
            <a:ext cx="1415772" cy="461665"/>
          </a:xfrm>
          <a:prstGeom prst="rect">
            <a:avLst/>
          </a:prstGeom>
          <a:noFill/>
        </p:spPr>
        <p:txBody>
          <a:bodyPr wrap="none" rtlCol="0">
            <a:spAutoFit/>
          </a:bodyPr>
          <a:lstStyle/>
          <a:p>
            <a:r>
              <a:rPr lang="zh-CN" altLang="en-US" sz="2400" dirty="0"/>
              <a:t>偏置电路</a:t>
            </a:r>
          </a:p>
        </p:txBody>
      </p:sp>
      <p:sp>
        <p:nvSpPr>
          <p:cNvPr id="27" name="文本框 26">
            <a:extLst>
              <a:ext uri="{FF2B5EF4-FFF2-40B4-BE49-F238E27FC236}">
                <a16:creationId xmlns:a16="http://schemas.microsoft.com/office/drawing/2014/main" id="{5D5BE853-D69E-4ED1-B76B-6C24C668F150}"/>
              </a:ext>
            </a:extLst>
          </p:cNvPr>
          <p:cNvSpPr txBox="1"/>
          <p:nvPr/>
        </p:nvSpPr>
        <p:spPr>
          <a:xfrm>
            <a:off x="8081763" y="1620732"/>
            <a:ext cx="2132805" cy="2585323"/>
          </a:xfrm>
          <a:prstGeom prst="rect">
            <a:avLst/>
          </a:prstGeom>
          <a:noFill/>
        </p:spPr>
        <p:txBody>
          <a:bodyPr wrap="square" rtlCol="0">
            <a:spAutoFit/>
          </a:bodyPr>
          <a:lstStyle/>
          <a:p>
            <a:r>
              <a:rPr lang="zh-CN" altLang="en-US" dirty="0"/>
              <a:t>因为基准电流源只是一个</a:t>
            </a:r>
            <a:r>
              <a:rPr lang="en-US" altLang="zh-CN" dirty="0"/>
              <a:t>N</a:t>
            </a:r>
            <a:r>
              <a:rPr lang="zh-CN" altLang="en-US" dirty="0"/>
              <a:t>管需要将左边的转换到右边。</a:t>
            </a:r>
            <a:r>
              <a:rPr lang="en-US" altLang="zh-CN" dirty="0"/>
              <a:t>M15</a:t>
            </a:r>
            <a:r>
              <a:rPr lang="zh-CN" altLang="en-US" dirty="0"/>
              <a:t>由于衬偏效应一定高于</a:t>
            </a:r>
            <a:r>
              <a:rPr lang="en-US" altLang="zh-CN" dirty="0"/>
              <a:t>M12</a:t>
            </a:r>
            <a:r>
              <a:rPr lang="zh-CN" altLang="en-US" dirty="0"/>
              <a:t>阈值电压的值。所以，该折叠共源共栅运放的偏置电路需要两条。</a:t>
            </a:r>
          </a:p>
        </p:txBody>
      </p:sp>
    </p:spTree>
    <p:extLst>
      <p:ext uri="{BB962C8B-B14F-4D97-AF65-F5344CB8AC3E}">
        <p14:creationId xmlns:p14="http://schemas.microsoft.com/office/powerpoint/2010/main" val="3683403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折叠式共源共栅运算放大器</a:t>
            </a:r>
          </a:p>
        </p:txBody>
      </p:sp>
      <p:pic>
        <p:nvPicPr>
          <p:cNvPr id="3" name="图片 2">
            <a:extLst>
              <a:ext uri="{FF2B5EF4-FFF2-40B4-BE49-F238E27FC236}">
                <a16:creationId xmlns:a16="http://schemas.microsoft.com/office/drawing/2014/main" id="{C38B4A24-F98C-43AC-B6E5-C97065FDBC2B}"/>
              </a:ext>
            </a:extLst>
          </p:cNvPr>
          <p:cNvPicPr>
            <a:picLocks noChangeAspect="1"/>
          </p:cNvPicPr>
          <p:nvPr/>
        </p:nvPicPr>
        <p:blipFill>
          <a:blip r:embed="rId5"/>
          <a:stretch>
            <a:fillRect/>
          </a:stretch>
        </p:blipFill>
        <p:spPr>
          <a:xfrm>
            <a:off x="473661" y="1248402"/>
            <a:ext cx="3959836" cy="4361195"/>
          </a:xfrm>
          <a:prstGeom prst="rect">
            <a:avLst/>
          </a:prstGeom>
        </p:spPr>
      </p:pic>
      <p:sp>
        <p:nvSpPr>
          <p:cNvPr id="15" name="文本框 14">
            <a:extLst>
              <a:ext uri="{FF2B5EF4-FFF2-40B4-BE49-F238E27FC236}">
                <a16:creationId xmlns:a16="http://schemas.microsoft.com/office/drawing/2014/main" id="{16391C69-F608-4DFA-AC62-933739D40547}"/>
              </a:ext>
            </a:extLst>
          </p:cNvPr>
          <p:cNvSpPr txBox="1"/>
          <p:nvPr/>
        </p:nvSpPr>
        <p:spPr>
          <a:xfrm>
            <a:off x="975266" y="5807723"/>
            <a:ext cx="2956626" cy="461665"/>
          </a:xfrm>
          <a:prstGeom prst="rect">
            <a:avLst/>
          </a:prstGeom>
          <a:noFill/>
        </p:spPr>
        <p:txBody>
          <a:bodyPr wrap="square" rtlCol="0">
            <a:spAutoFit/>
          </a:bodyPr>
          <a:lstStyle/>
          <a:p>
            <a:r>
              <a:rPr lang="zh-CN" altLang="en-US" sz="2400" dirty="0"/>
              <a:t>运放电路图网表代码</a:t>
            </a:r>
          </a:p>
        </p:txBody>
      </p:sp>
      <p:pic>
        <p:nvPicPr>
          <p:cNvPr id="18" name="图片 17">
            <a:extLst>
              <a:ext uri="{FF2B5EF4-FFF2-40B4-BE49-F238E27FC236}">
                <a16:creationId xmlns:a16="http://schemas.microsoft.com/office/drawing/2014/main" id="{6AA872D8-2C7B-4777-9EB9-08D829697CCC}"/>
              </a:ext>
            </a:extLst>
          </p:cNvPr>
          <p:cNvPicPr>
            <a:picLocks noChangeAspect="1"/>
          </p:cNvPicPr>
          <p:nvPr/>
        </p:nvPicPr>
        <p:blipFill>
          <a:blip r:embed="rId6"/>
          <a:stretch>
            <a:fillRect/>
          </a:stretch>
        </p:blipFill>
        <p:spPr>
          <a:xfrm>
            <a:off x="5867332" y="1248402"/>
            <a:ext cx="4220164" cy="676369"/>
          </a:xfrm>
          <a:prstGeom prst="rect">
            <a:avLst/>
          </a:prstGeom>
        </p:spPr>
      </p:pic>
      <p:sp>
        <p:nvSpPr>
          <p:cNvPr id="20" name="文本框 19">
            <a:extLst>
              <a:ext uri="{FF2B5EF4-FFF2-40B4-BE49-F238E27FC236}">
                <a16:creationId xmlns:a16="http://schemas.microsoft.com/office/drawing/2014/main" id="{39CD871D-E4FB-4C5F-90A2-AD81469A359F}"/>
              </a:ext>
            </a:extLst>
          </p:cNvPr>
          <p:cNvSpPr txBox="1"/>
          <p:nvPr/>
        </p:nvSpPr>
        <p:spPr>
          <a:xfrm>
            <a:off x="5867331" y="2212082"/>
            <a:ext cx="4220165" cy="923330"/>
          </a:xfrm>
          <a:prstGeom prst="rect">
            <a:avLst/>
          </a:prstGeom>
          <a:noFill/>
        </p:spPr>
        <p:txBody>
          <a:bodyPr wrap="square" rtlCol="0">
            <a:spAutoFit/>
          </a:bodyPr>
          <a:lstStyle/>
          <a:p>
            <a:r>
              <a:rPr lang="zh-CN" altLang="en-US" dirty="0"/>
              <a:t>根据这个式子，计算得到的</a:t>
            </a:r>
            <a:r>
              <a:rPr lang="en-US" altLang="zh-CN" dirty="0"/>
              <a:t>R1</a:t>
            </a:r>
            <a:r>
              <a:rPr lang="zh-CN" altLang="en-US" dirty="0"/>
              <a:t>的电阻值是</a:t>
            </a:r>
            <a:r>
              <a:rPr lang="en-US" altLang="zh-CN" dirty="0"/>
              <a:t>30K</a:t>
            </a:r>
            <a:r>
              <a:rPr lang="zh-CN" altLang="en-US" dirty="0"/>
              <a:t>，但是，在后期的调整中，发使用</a:t>
            </a:r>
            <a:r>
              <a:rPr lang="en-US" altLang="zh-CN" dirty="0"/>
              <a:t>50K</a:t>
            </a:r>
            <a:r>
              <a:rPr lang="zh-CN" altLang="en-US" dirty="0"/>
              <a:t>的阻值，增益会大一些。</a:t>
            </a:r>
          </a:p>
        </p:txBody>
      </p:sp>
    </p:spTree>
    <p:extLst>
      <p:ext uri="{BB962C8B-B14F-4D97-AF65-F5344CB8AC3E}">
        <p14:creationId xmlns:p14="http://schemas.microsoft.com/office/powerpoint/2010/main" val="269073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折叠式共源共栅运算放大器</a:t>
            </a:r>
          </a:p>
        </p:txBody>
      </p:sp>
      <p:pic>
        <p:nvPicPr>
          <p:cNvPr id="17" name="图片 16">
            <a:extLst>
              <a:ext uri="{FF2B5EF4-FFF2-40B4-BE49-F238E27FC236}">
                <a16:creationId xmlns:a16="http://schemas.microsoft.com/office/drawing/2014/main" id="{97A0044A-8618-4C49-AD63-916A8487E2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5746" y="1071988"/>
            <a:ext cx="4327780" cy="2766357"/>
          </a:xfrm>
          <a:prstGeom prst="rect">
            <a:avLst/>
          </a:prstGeom>
        </p:spPr>
      </p:pic>
      <p:pic>
        <p:nvPicPr>
          <p:cNvPr id="21" name="图片 20">
            <a:extLst>
              <a:ext uri="{FF2B5EF4-FFF2-40B4-BE49-F238E27FC236}">
                <a16:creationId xmlns:a16="http://schemas.microsoft.com/office/drawing/2014/main" id="{C2524915-CD0D-4F2C-9CBC-19294CBF1F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844" y="3860058"/>
            <a:ext cx="7838634" cy="2893915"/>
          </a:xfrm>
          <a:prstGeom prst="rect">
            <a:avLst/>
          </a:prstGeom>
        </p:spPr>
      </p:pic>
      <p:sp>
        <p:nvSpPr>
          <p:cNvPr id="22" name="文本框 21">
            <a:extLst>
              <a:ext uri="{FF2B5EF4-FFF2-40B4-BE49-F238E27FC236}">
                <a16:creationId xmlns:a16="http://schemas.microsoft.com/office/drawing/2014/main" id="{A4085AD7-72A6-4F13-9349-379FA81F3E0C}"/>
              </a:ext>
            </a:extLst>
          </p:cNvPr>
          <p:cNvSpPr txBox="1"/>
          <p:nvPr/>
        </p:nvSpPr>
        <p:spPr>
          <a:xfrm>
            <a:off x="545274" y="1157162"/>
            <a:ext cx="553998" cy="2681183"/>
          </a:xfrm>
          <a:prstGeom prst="rect">
            <a:avLst/>
          </a:prstGeom>
          <a:noFill/>
        </p:spPr>
        <p:txBody>
          <a:bodyPr vert="eaVert" wrap="none" rtlCol="0">
            <a:spAutoFit/>
          </a:bodyPr>
          <a:lstStyle/>
          <a:p>
            <a:r>
              <a:rPr lang="zh-CN" altLang="en-US" sz="2400" dirty="0"/>
              <a:t>运放的</a:t>
            </a:r>
            <a:r>
              <a:rPr lang="en-US" altLang="zh-CN" sz="2400" dirty="0"/>
              <a:t>OP</a:t>
            </a:r>
            <a:r>
              <a:rPr lang="zh-CN" altLang="en-US" sz="2400" dirty="0"/>
              <a:t>仿真结果</a:t>
            </a:r>
          </a:p>
        </p:txBody>
      </p:sp>
    </p:spTree>
    <p:extLst>
      <p:ext uri="{BB962C8B-B14F-4D97-AF65-F5344CB8AC3E}">
        <p14:creationId xmlns:p14="http://schemas.microsoft.com/office/powerpoint/2010/main" val="452230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折叠式共源共栅运算放大器</a:t>
            </a:r>
          </a:p>
        </p:txBody>
      </p:sp>
      <p:pic>
        <p:nvPicPr>
          <p:cNvPr id="15" name="图片 14">
            <a:extLst>
              <a:ext uri="{FF2B5EF4-FFF2-40B4-BE49-F238E27FC236}">
                <a16:creationId xmlns:a16="http://schemas.microsoft.com/office/drawing/2014/main" id="{C3141959-790C-4806-9721-70A04B62A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2" y="1940420"/>
            <a:ext cx="3969545" cy="2977159"/>
          </a:xfrm>
          <a:prstGeom prst="rect">
            <a:avLst/>
          </a:prstGeom>
        </p:spPr>
      </p:pic>
      <p:sp>
        <p:nvSpPr>
          <p:cNvPr id="16" name="文本框 15">
            <a:extLst>
              <a:ext uri="{FF2B5EF4-FFF2-40B4-BE49-F238E27FC236}">
                <a16:creationId xmlns:a16="http://schemas.microsoft.com/office/drawing/2014/main" id="{127C8A6A-A79E-4AFA-BFE0-68E95165E7C9}"/>
              </a:ext>
            </a:extLst>
          </p:cNvPr>
          <p:cNvSpPr txBox="1"/>
          <p:nvPr/>
        </p:nvSpPr>
        <p:spPr>
          <a:xfrm>
            <a:off x="883703" y="5186837"/>
            <a:ext cx="2339102" cy="461665"/>
          </a:xfrm>
          <a:prstGeom prst="rect">
            <a:avLst/>
          </a:prstGeom>
          <a:noFill/>
        </p:spPr>
        <p:txBody>
          <a:bodyPr wrap="none" rtlCol="0">
            <a:spAutoFit/>
          </a:bodyPr>
          <a:lstStyle/>
          <a:p>
            <a:r>
              <a:rPr lang="zh-CN" altLang="en-US" sz="2400" dirty="0"/>
              <a:t>增益及相位裕度</a:t>
            </a:r>
          </a:p>
        </p:txBody>
      </p:sp>
      <p:pic>
        <p:nvPicPr>
          <p:cNvPr id="19" name="图片 18">
            <a:extLst>
              <a:ext uri="{FF2B5EF4-FFF2-40B4-BE49-F238E27FC236}">
                <a16:creationId xmlns:a16="http://schemas.microsoft.com/office/drawing/2014/main" id="{78F1A3E2-B568-409C-81BA-8FAFD3F98E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227" y="1940419"/>
            <a:ext cx="3969545" cy="2977159"/>
          </a:xfrm>
          <a:prstGeom prst="rect">
            <a:avLst/>
          </a:prstGeom>
        </p:spPr>
      </p:pic>
      <p:sp>
        <p:nvSpPr>
          <p:cNvPr id="20" name="文本框 19">
            <a:extLst>
              <a:ext uri="{FF2B5EF4-FFF2-40B4-BE49-F238E27FC236}">
                <a16:creationId xmlns:a16="http://schemas.microsoft.com/office/drawing/2014/main" id="{338563DE-1EBD-427E-8145-BFD1CB8866AC}"/>
              </a:ext>
            </a:extLst>
          </p:cNvPr>
          <p:cNvSpPr txBox="1"/>
          <p:nvPr/>
        </p:nvSpPr>
        <p:spPr>
          <a:xfrm>
            <a:off x="5234224" y="5186836"/>
            <a:ext cx="1723549" cy="461665"/>
          </a:xfrm>
          <a:prstGeom prst="rect">
            <a:avLst/>
          </a:prstGeom>
          <a:noFill/>
        </p:spPr>
        <p:txBody>
          <a:bodyPr wrap="none" rtlCol="0">
            <a:spAutoFit/>
          </a:bodyPr>
          <a:lstStyle/>
          <a:p>
            <a:r>
              <a:rPr lang="zh-CN" altLang="en-US" sz="2400" dirty="0"/>
              <a:t>共模抑制比</a:t>
            </a:r>
          </a:p>
        </p:txBody>
      </p:sp>
      <p:pic>
        <p:nvPicPr>
          <p:cNvPr id="24" name="图片 23">
            <a:extLst>
              <a:ext uri="{FF2B5EF4-FFF2-40B4-BE49-F238E27FC236}">
                <a16:creationId xmlns:a16="http://schemas.microsoft.com/office/drawing/2014/main" id="{DC664FF7-6E0A-4593-9E5B-F4EE83D377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973" y="1940419"/>
            <a:ext cx="3969546" cy="2977159"/>
          </a:xfrm>
          <a:prstGeom prst="rect">
            <a:avLst/>
          </a:prstGeom>
        </p:spPr>
      </p:pic>
      <p:sp>
        <p:nvSpPr>
          <p:cNvPr id="25" name="文本框 24">
            <a:extLst>
              <a:ext uri="{FF2B5EF4-FFF2-40B4-BE49-F238E27FC236}">
                <a16:creationId xmlns:a16="http://schemas.microsoft.com/office/drawing/2014/main" id="{B77866D3-2F62-4695-981D-BD4ADD03D293}"/>
              </a:ext>
            </a:extLst>
          </p:cNvPr>
          <p:cNvSpPr txBox="1"/>
          <p:nvPr/>
        </p:nvSpPr>
        <p:spPr>
          <a:xfrm>
            <a:off x="9290861" y="5186836"/>
            <a:ext cx="2031325" cy="461665"/>
          </a:xfrm>
          <a:prstGeom prst="rect">
            <a:avLst/>
          </a:prstGeom>
          <a:noFill/>
        </p:spPr>
        <p:txBody>
          <a:bodyPr wrap="none" rtlCol="0">
            <a:spAutoFit/>
          </a:bodyPr>
          <a:lstStyle/>
          <a:p>
            <a:r>
              <a:rPr lang="zh-CN" altLang="en-US" sz="2400" dirty="0"/>
              <a:t>输出电压曲线</a:t>
            </a:r>
          </a:p>
        </p:txBody>
      </p:sp>
    </p:spTree>
    <p:extLst>
      <p:ext uri="{BB962C8B-B14F-4D97-AF65-F5344CB8AC3E}">
        <p14:creationId xmlns:p14="http://schemas.microsoft.com/office/powerpoint/2010/main" val="759891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栅压自举开关</a:t>
            </a:r>
          </a:p>
        </p:txBody>
      </p:sp>
      <p:pic>
        <p:nvPicPr>
          <p:cNvPr id="3" name="图片 2">
            <a:extLst>
              <a:ext uri="{FF2B5EF4-FFF2-40B4-BE49-F238E27FC236}">
                <a16:creationId xmlns:a16="http://schemas.microsoft.com/office/drawing/2014/main" id="{BA0351CB-D07D-ADD5-6C1F-B8DF0ED7DBA8}"/>
              </a:ext>
            </a:extLst>
          </p:cNvPr>
          <p:cNvPicPr>
            <a:picLocks noChangeAspect="1"/>
          </p:cNvPicPr>
          <p:nvPr/>
        </p:nvPicPr>
        <p:blipFill>
          <a:blip r:embed="rId5"/>
          <a:stretch>
            <a:fillRect/>
          </a:stretch>
        </p:blipFill>
        <p:spPr>
          <a:xfrm>
            <a:off x="261851" y="1138520"/>
            <a:ext cx="4865734" cy="2697985"/>
          </a:xfrm>
          <a:prstGeom prst="rect">
            <a:avLst/>
          </a:prstGeom>
        </p:spPr>
      </p:pic>
      <p:sp>
        <p:nvSpPr>
          <p:cNvPr id="17" name="文本框 16">
            <a:extLst>
              <a:ext uri="{FF2B5EF4-FFF2-40B4-BE49-F238E27FC236}">
                <a16:creationId xmlns:a16="http://schemas.microsoft.com/office/drawing/2014/main" id="{23A3567F-41F7-615E-ECF8-E405E48803AA}"/>
              </a:ext>
            </a:extLst>
          </p:cNvPr>
          <p:cNvSpPr txBox="1"/>
          <p:nvPr/>
        </p:nvSpPr>
        <p:spPr>
          <a:xfrm>
            <a:off x="1296042" y="3836505"/>
            <a:ext cx="3469412" cy="461665"/>
          </a:xfrm>
          <a:prstGeom prst="rect">
            <a:avLst/>
          </a:prstGeom>
          <a:noFill/>
        </p:spPr>
        <p:txBody>
          <a:bodyPr wrap="square" rtlCol="0">
            <a:spAutoFit/>
          </a:bodyPr>
          <a:lstStyle/>
          <a:p>
            <a:r>
              <a:rPr lang="zh-CN" altLang="en-US" sz="2400" dirty="0"/>
              <a:t>栅压自举开关</a:t>
            </a:r>
            <a:r>
              <a:rPr lang="en-US" altLang="zh-CN" sz="2400" dirty="0"/>
              <a:t>1</a:t>
            </a:r>
            <a:r>
              <a:rPr lang="zh-CN" altLang="en-US" sz="2400" dirty="0"/>
              <a:t>电路图</a:t>
            </a:r>
          </a:p>
        </p:txBody>
      </p:sp>
      <p:pic>
        <p:nvPicPr>
          <p:cNvPr id="18" name="图片 17">
            <a:extLst>
              <a:ext uri="{FF2B5EF4-FFF2-40B4-BE49-F238E27FC236}">
                <a16:creationId xmlns:a16="http://schemas.microsoft.com/office/drawing/2014/main" id="{0F147EF5-08F3-0355-21BD-924CCBA1A8A3}"/>
              </a:ext>
            </a:extLst>
          </p:cNvPr>
          <p:cNvPicPr>
            <a:picLocks noChangeAspect="1"/>
          </p:cNvPicPr>
          <p:nvPr/>
        </p:nvPicPr>
        <p:blipFill>
          <a:blip r:embed="rId6"/>
          <a:stretch>
            <a:fillRect/>
          </a:stretch>
        </p:blipFill>
        <p:spPr>
          <a:xfrm>
            <a:off x="5416649" y="1138520"/>
            <a:ext cx="4895850" cy="4386580"/>
          </a:xfrm>
          <a:prstGeom prst="rect">
            <a:avLst/>
          </a:prstGeom>
        </p:spPr>
      </p:pic>
      <p:sp>
        <p:nvSpPr>
          <p:cNvPr id="21" name="文本框 20">
            <a:extLst>
              <a:ext uri="{FF2B5EF4-FFF2-40B4-BE49-F238E27FC236}">
                <a16:creationId xmlns:a16="http://schemas.microsoft.com/office/drawing/2014/main" id="{EB35AA26-4C5A-87ED-8497-7CE047FF8C5A}"/>
              </a:ext>
            </a:extLst>
          </p:cNvPr>
          <p:cNvSpPr txBox="1"/>
          <p:nvPr/>
        </p:nvSpPr>
        <p:spPr>
          <a:xfrm>
            <a:off x="6442869" y="5648692"/>
            <a:ext cx="3469412" cy="461665"/>
          </a:xfrm>
          <a:prstGeom prst="rect">
            <a:avLst/>
          </a:prstGeom>
          <a:noFill/>
        </p:spPr>
        <p:txBody>
          <a:bodyPr wrap="square" rtlCol="0">
            <a:spAutoFit/>
          </a:bodyPr>
          <a:lstStyle/>
          <a:p>
            <a:r>
              <a:rPr lang="zh-CN" altLang="en-US" sz="2400" dirty="0"/>
              <a:t>栅压自举开关</a:t>
            </a:r>
            <a:r>
              <a:rPr lang="en-US" altLang="zh-CN" sz="2400" dirty="0"/>
              <a:t>1</a:t>
            </a:r>
            <a:r>
              <a:rPr lang="zh-CN" altLang="en-US" sz="2400" dirty="0"/>
              <a:t>网表</a:t>
            </a:r>
          </a:p>
        </p:txBody>
      </p:sp>
    </p:spTree>
    <p:extLst>
      <p:ext uri="{BB962C8B-B14F-4D97-AF65-F5344CB8AC3E}">
        <p14:creationId xmlns:p14="http://schemas.microsoft.com/office/powerpoint/2010/main" val="3993007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栅压自举开关</a:t>
            </a:r>
          </a:p>
        </p:txBody>
      </p:sp>
      <p:sp>
        <p:nvSpPr>
          <p:cNvPr id="17" name="文本框 16">
            <a:extLst>
              <a:ext uri="{FF2B5EF4-FFF2-40B4-BE49-F238E27FC236}">
                <a16:creationId xmlns:a16="http://schemas.microsoft.com/office/drawing/2014/main" id="{23A3567F-41F7-615E-ECF8-E405E48803AA}"/>
              </a:ext>
            </a:extLst>
          </p:cNvPr>
          <p:cNvSpPr txBox="1"/>
          <p:nvPr/>
        </p:nvSpPr>
        <p:spPr>
          <a:xfrm>
            <a:off x="752160" y="4349691"/>
            <a:ext cx="3469412" cy="461665"/>
          </a:xfrm>
          <a:prstGeom prst="rect">
            <a:avLst/>
          </a:prstGeom>
          <a:noFill/>
        </p:spPr>
        <p:txBody>
          <a:bodyPr wrap="square" rtlCol="0">
            <a:spAutoFit/>
          </a:bodyPr>
          <a:lstStyle/>
          <a:p>
            <a:r>
              <a:rPr lang="zh-CN" altLang="en-US" sz="2400" dirty="0"/>
              <a:t>栅压自举开关</a:t>
            </a:r>
            <a:r>
              <a:rPr lang="en-US" altLang="zh-CN" sz="2400" dirty="0"/>
              <a:t>2</a:t>
            </a:r>
            <a:r>
              <a:rPr lang="zh-CN" altLang="en-US" sz="2400" dirty="0"/>
              <a:t>电路图</a:t>
            </a:r>
          </a:p>
        </p:txBody>
      </p:sp>
      <p:sp>
        <p:nvSpPr>
          <p:cNvPr id="21" name="文本框 20">
            <a:extLst>
              <a:ext uri="{FF2B5EF4-FFF2-40B4-BE49-F238E27FC236}">
                <a16:creationId xmlns:a16="http://schemas.microsoft.com/office/drawing/2014/main" id="{EB35AA26-4C5A-87ED-8497-7CE047FF8C5A}"/>
              </a:ext>
            </a:extLst>
          </p:cNvPr>
          <p:cNvSpPr txBox="1"/>
          <p:nvPr/>
        </p:nvSpPr>
        <p:spPr>
          <a:xfrm>
            <a:off x="6338121" y="5313388"/>
            <a:ext cx="3469412" cy="461665"/>
          </a:xfrm>
          <a:prstGeom prst="rect">
            <a:avLst/>
          </a:prstGeom>
          <a:noFill/>
        </p:spPr>
        <p:txBody>
          <a:bodyPr wrap="square" rtlCol="0">
            <a:spAutoFit/>
          </a:bodyPr>
          <a:lstStyle/>
          <a:p>
            <a:r>
              <a:rPr lang="zh-CN" altLang="en-US" sz="2400" dirty="0"/>
              <a:t>栅压自举开关</a:t>
            </a:r>
            <a:r>
              <a:rPr lang="en-US" altLang="zh-CN" sz="2400" dirty="0"/>
              <a:t>2</a:t>
            </a:r>
            <a:r>
              <a:rPr lang="zh-CN" altLang="en-US" sz="2400" dirty="0"/>
              <a:t>网表</a:t>
            </a:r>
          </a:p>
        </p:txBody>
      </p:sp>
      <p:pic>
        <p:nvPicPr>
          <p:cNvPr id="15" name="图片 14">
            <a:extLst>
              <a:ext uri="{FF2B5EF4-FFF2-40B4-BE49-F238E27FC236}">
                <a16:creationId xmlns:a16="http://schemas.microsoft.com/office/drawing/2014/main" id="{C8B93BDF-05BA-49D5-FF43-F947D019698F}"/>
              </a:ext>
            </a:extLst>
          </p:cNvPr>
          <p:cNvPicPr>
            <a:picLocks noChangeAspect="1"/>
          </p:cNvPicPr>
          <p:nvPr/>
        </p:nvPicPr>
        <p:blipFill>
          <a:blip r:embed="rId5"/>
          <a:stretch>
            <a:fillRect/>
          </a:stretch>
        </p:blipFill>
        <p:spPr>
          <a:xfrm>
            <a:off x="292976" y="1371317"/>
            <a:ext cx="4238626" cy="2888166"/>
          </a:xfrm>
          <a:prstGeom prst="rect">
            <a:avLst/>
          </a:prstGeom>
        </p:spPr>
      </p:pic>
      <p:pic>
        <p:nvPicPr>
          <p:cNvPr id="16" name="图片 15">
            <a:extLst>
              <a:ext uri="{FF2B5EF4-FFF2-40B4-BE49-F238E27FC236}">
                <a16:creationId xmlns:a16="http://schemas.microsoft.com/office/drawing/2014/main" id="{1C2DF8AE-78FA-8AE3-2071-3F0055B7A3EE}"/>
              </a:ext>
            </a:extLst>
          </p:cNvPr>
          <p:cNvPicPr>
            <a:picLocks noChangeAspect="1"/>
          </p:cNvPicPr>
          <p:nvPr/>
        </p:nvPicPr>
        <p:blipFill>
          <a:blip r:embed="rId6"/>
          <a:stretch>
            <a:fillRect/>
          </a:stretch>
        </p:blipFill>
        <p:spPr>
          <a:xfrm>
            <a:off x="5064563" y="665188"/>
            <a:ext cx="5274310" cy="4648200"/>
          </a:xfrm>
          <a:prstGeom prst="rect">
            <a:avLst/>
          </a:prstGeom>
        </p:spPr>
      </p:pic>
    </p:spTree>
    <p:extLst>
      <p:ext uri="{BB962C8B-B14F-4D97-AF65-F5344CB8AC3E}">
        <p14:creationId xmlns:p14="http://schemas.microsoft.com/office/powerpoint/2010/main" val="315570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栅压自举开关</a:t>
            </a:r>
          </a:p>
        </p:txBody>
      </p:sp>
      <p:sp>
        <p:nvSpPr>
          <p:cNvPr id="17" name="文本框 16">
            <a:extLst>
              <a:ext uri="{FF2B5EF4-FFF2-40B4-BE49-F238E27FC236}">
                <a16:creationId xmlns:a16="http://schemas.microsoft.com/office/drawing/2014/main" id="{23A3567F-41F7-615E-ECF8-E405E48803AA}"/>
              </a:ext>
            </a:extLst>
          </p:cNvPr>
          <p:cNvSpPr txBox="1"/>
          <p:nvPr/>
        </p:nvSpPr>
        <p:spPr>
          <a:xfrm>
            <a:off x="264165" y="1363423"/>
            <a:ext cx="6073956" cy="369332"/>
          </a:xfrm>
          <a:prstGeom prst="rect">
            <a:avLst/>
          </a:prstGeom>
          <a:noFill/>
        </p:spPr>
        <p:txBody>
          <a:bodyPr wrap="square" rtlCol="0">
            <a:spAutoFit/>
          </a:bodyPr>
          <a:lstStyle/>
          <a:p>
            <a:r>
              <a:rPr lang="zh-CN" altLang="en-US" dirty="0"/>
              <a:t>通过下段代码瞬态仿真，可以分别得到输出曲线</a:t>
            </a:r>
          </a:p>
        </p:txBody>
      </p:sp>
      <p:pic>
        <p:nvPicPr>
          <p:cNvPr id="3" name="图片 2">
            <a:extLst>
              <a:ext uri="{FF2B5EF4-FFF2-40B4-BE49-F238E27FC236}">
                <a16:creationId xmlns:a16="http://schemas.microsoft.com/office/drawing/2014/main" id="{E3C0CDDA-8F93-89B0-0CD5-00BAD7BFA59F}"/>
              </a:ext>
            </a:extLst>
          </p:cNvPr>
          <p:cNvPicPr>
            <a:picLocks noChangeAspect="1"/>
          </p:cNvPicPr>
          <p:nvPr/>
        </p:nvPicPr>
        <p:blipFill>
          <a:blip r:embed="rId5"/>
          <a:stretch>
            <a:fillRect/>
          </a:stretch>
        </p:blipFill>
        <p:spPr>
          <a:xfrm>
            <a:off x="473661" y="1860436"/>
            <a:ext cx="4287513" cy="3963583"/>
          </a:xfrm>
          <a:prstGeom prst="rect">
            <a:avLst/>
          </a:prstGeom>
        </p:spPr>
      </p:pic>
      <p:pic>
        <p:nvPicPr>
          <p:cNvPr id="19" name="图片 18">
            <a:extLst>
              <a:ext uri="{FF2B5EF4-FFF2-40B4-BE49-F238E27FC236}">
                <a16:creationId xmlns:a16="http://schemas.microsoft.com/office/drawing/2014/main" id="{26B3BE79-934C-F0A1-D8C0-8E020A9C615E}"/>
              </a:ext>
            </a:extLst>
          </p:cNvPr>
          <p:cNvPicPr>
            <a:picLocks noChangeAspect="1"/>
          </p:cNvPicPr>
          <p:nvPr/>
        </p:nvPicPr>
        <p:blipFill>
          <a:blip r:embed="rId6"/>
          <a:stretch>
            <a:fillRect/>
          </a:stretch>
        </p:blipFill>
        <p:spPr>
          <a:xfrm>
            <a:off x="6430719" y="1147689"/>
            <a:ext cx="3183550" cy="2442509"/>
          </a:xfrm>
          <a:prstGeom prst="rect">
            <a:avLst/>
          </a:prstGeom>
        </p:spPr>
      </p:pic>
      <p:pic>
        <p:nvPicPr>
          <p:cNvPr id="22" name="图片 21">
            <a:extLst>
              <a:ext uri="{FF2B5EF4-FFF2-40B4-BE49-F238E27FC236}">
                <a16:creationId xmlns:a16="http://schemas.microsoft.com/office/drawing/2014/main" id="{6F521378-7000-F4F2-010D-3C3ED18F3F99}"/>
              </a:ext>
            </a:extLst>
          </p:cNvPr>
          <p:cNvPicPr>
            <a:picLocks noChangeAspect="1"/>
          </p:cNvPicPr>
          <p:nvPr/>
        </p:nvPicPr>
        <p:blipFill>
          <a:blip r:embed="rId7"/>
          <a:stretch>
            <a:fillRect/>
          </a:stretch>
        </p:blipFill>
        <p:spPr>
          <a:xfrm>
            <a:off x="6338121" y="3842227"/>
            <a:ext cx="3415891" cy="2650352"/>
          </a:xfrm>
          <a:prstGeom prst="rect">
            <a:avLst/>
          </a:prstGeom>
        </p:spPr>
      </p:pic>
      <p:sp>
        <p:nvSpPr>
          <p:cNvPr id="23" name="文本框 22">
            <a:extLst>
              <a:ext uri="{FF2B5EF4-FFF2-40B4-BE49-F238E27FC236}">
                <a16:creationId xmlns:a16="http://schemas.microsoft.com/office/drawing/2014/main" id="{16DBAC17-096A-12BF-3637-174887F842DA}"/>
              </a:ext>
            </a:extLst>
          </p:cNvPr>
          <p:cNvSpPr txBox="1"/>
          <p:nvPr/>
        </p:nvSpPr>
        <p:spPr>
          <a:xfrm>
            <a:off x="9649264" y="1004518"/>
            <a:ext cx="209496" cy="2677656"/>
          </a:xfrm>
          <a:prstGeom prst="rect">
            <a:avLst/>
          </a:prstGeom>
          <a:noFill/>
        </p:spPr>
        <p:txBody>
          <a:bodyPr wrap="square" rtlCol="0">
            <a:spAutoFit/>
          </a:bodyPr>
          <a:lstStyle/>
          <a:p>
            <a:r>
              <a:rPr lang="zh-CN" altLang="en-US" sz="2400" dirty="0"/>
              <a:t>栅压自举开关</a:t>
            </a:r>
            <a:r>
              <a:rPr lang="en-US" altLang="zh-CN" sz="2400" dirty="0"/>
              <a:t>1</a:t>
            </a:r>
            <a:endParaRPr lang="zh-CN" altLang="en-US" sz="2400" dirty="0"/>
          </a:p>
        </p:txBody>
      </p:sp>
      <p:sp>
        <p:nvSpPr>
          <p:cNvPr id="24" name="文本框 23">
            <a:extLst>
              <a:ext uri="{FF2B5EF4-FFF2-40B4-BE49-F238E27FC236}">
                <a16:creationId xmlns:a16="http://schemas.microsoft.com/office/drawing/2014/main" id="{292D38BF-03FA-E152-3311-FA40F8230AB0}"/>
              </a:ext>
            </a:extLst>
          </p:cNvPr>
          <p:cNvSpPr txBox="1"/>
          <p:nvPr/>
        </p:nvSpPr>
        <p:spPr>
          <a:xfrm flipH="1">
            <a:off x="5938409" y="3728526"/>
            <a:ext cx="492310" cy="2653784"/>
          </a:xfrm>
          <a:prstGeom prst="rect">
            <a:avLst/>
          </a:prstGeom>
          <a:noFill/>
        </p:spPr>
        <p:txBody>
          <a:bodyPr wrap="square" rtlCol="0">
            <a:spAutoFit/>
          </a:bodyPr>
          <a:lstStyle/>
          <a:p>
            <a:r>
              <a:rPr lang="zh-CN" altLang="en-US" sz="2400" dirty="0"/>
              <a:t>栅压自举开关</a:t>
            </a:r>
            <a:r>
              <a:rPr lang="en-US" altLang="zh-CN" sz="2400" dirty="0"/>
              <a:t>2</a:t>
            </a:r>
            <a:endParaRPr lang="zh-CN" altLang="en-US" sz="2400" dirty="0"/>
          </a:p>
        </p:txBody>
      </p:sp>
    </p:spTree>
    <p:extLst>
      <p:ext uri="{BB962C8B-B14F-4D97-AF65-F5344CB8AC3E}">
        <p14:creationId xmlns:p14="http://schemas.microsoft.com/office/powerpoint/2010/main" val="2625571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4" y="588611"/>
            <a:ext cx="5176999" cy="461665"/>
          </a:xfrm>
          <a:prstGeom prst="rect">
            <a:avLst/>
          </a:prstGeom>
          <a:noFill/>
        </p:spPr>
        <p:txBody>
          <a:bodyPr wrap="square" rtlCol="0">
            <a:spAutoFit/>
          </a:bodyPr>
          <a:lstStyle/>
          <a:p>
            <a:r>
              <a:rPr lang="zh-CN" altLang="en-US" sz="2400" dirty="0"/>
              <a:t>采样保持电路的电路级整体仿真设计</a:t>
            </a:r>
          </a:p>
        </p:txBody>
      </p:sp>
      <p:pic>
        <p:nvPicPr>
          <p:cNvPr id="17" name="图片 16">
            <a:extLst>
              <a:ext uri="{FF2B5EF4-FFF2-40B4-BE49-F238E27FC236}">
                <a16:creationId xmlns:a16="http://schemas.microsoft.com/office/drawing/2014/main" id="{BA93721C-6D5C-41CB-BD56-1C06AFBB17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74" y="1251999"/>
            <a:ext cx="4853023" cy="2919434"/>
          </a:xfrm>
          <a:prstGeom prst="rect">
            <a:avLst/>
          </a:prstGeom>
        </p:spPr>
      </p:pic>
      <p:sp>
        <p:nvSpPr>
          <p:cNvPr id="18" name="文本框 17">
            <a:extLst>
              <a:ext uri="{FF2B5EF4-FFF2-40B4-BE49-F238E27FC236}">
                <a16:creationId xmlns:a16="http://schemas.microsoft.com/office/drawing/2014/main" id="{B7200212-DEAB-48B6-B783-AB4C0BE06735}"/>
              </a:ext>
            </a:extLst>
          </p:cNvPr>
          <p:cNvSpPr txBox="1"/>
          <p:nvPr/>
        </p:nvSpPr>
        <p:spPr>
          <a:xfrm>
            <a:off x="1250974" y="4373156"/>
            <a:ext cx="2937022" cy="461665"/>
          </a:xfrm>
          <a:prstGeom prst="rect">
            <a:avLst/>
          </a:prstGeom>
          <a:noFill/>
        </p:spPr>
        <p:txBody>
          <a:bodyPr wrap="none" rtlCol="0">
            <a:spAutoFit/>
          </a:bodyPr>
          <a:lstStyle/>
          <a:p>
            <a:r>
              <a:rPr lang="zh-CN" altLang="en-US" sz="2400" dirty="0"/>
              <a:t>电容翻转型</a:t>
            </a:r>
            <a:r>
              <a:rPr lang="en-US" altLang="zh-CN" sz="2400" dirty="0"/>
              <a:t>SHA</a:t>
            </a:r>
            <a:r>
              <a:rPr lang="zh-CN" altLang="en-US" sz="2400" dirty="0"/>
              <a:t>电路</a:t>
            </a:r>
          </a:p>
        </p:txBody>
      </p:sp>
      <p:pic>
        <p:nvPicPr>
          <p:cNvPr id="21" name="图片 20">
            <a:extLst>
              <a:ext uri="{FF2B5EF4-FFF2-40B4-BE49-F238E27FC236}">
                <a16:creationId xmlns:a16="http://schemas.microsoft.com/office/drawing/2014/main" id="{27695151-61BF-48A4-A5BE-FEBD4F3D6604}"/>
              </a:ext>
            </a:extLst>
          </p:cNvPr>
          <p:cNvPicPr>
            <a:picLocks noChangeAspect="1"/>
          </p:cNvPicPr>
          <p:nvPr/>
        </p:nvPicPr>
        <p:blipFill>
          <a:blip r:embed="rId6"/>
          <a:stretch>
            <a:fillRect/>
          </a:stretch>
        </p:blipFill>
        <p:spPr>
          <a:xfrm>
            <a:off x="6094507" y="1050276"/>
            <a:ext cx="4777501" cy="4473117"/>
          </a:xfrm>
          <a:prstGeom prst="rect">
            <a:avLst/>
          </a:prstGeom>
        </p:spPr>
      </p:pic>
      <p:sp>
        <p:nvSpPr>
          <p:cNvPr id="22" name="文本框 21">
            <a:extLst>
              <a:ext uri="{FF2B5EF4-FFF2-40B4-BE49-F238E27FC236}">
                <a16:creationId xmlns:a16="http://schemas.microsoft.com/office/drawing/2014/main" id="{65F6BCCA-659A-44CA-9A8E-2360C6A2303A}"/>
              </a:ext>
            </a:extLst>
          </p:cNvPr>
          <p:cNvSpPr txBox="1"/>
          <p:nvPr/>
        </p:nvSpPr>
        <p:spPr>
          <a:xfrm>
            <a:off x="7467594" y="5710894"/>
            <a:ext cx="2031325" cy="461665"/>
          </a:xfrm>
          <a:prstGeom prst="rect">
            <a:avLst/>
          </a:prstGeom>
          <a:noFill/>
        </p:spPr>
        <p:txBody>
          <a:bodyPr wrap="none" rtlCol="0">
            <a:spAutoFit/>
          </a:bodyPr>
          <a:lstStyle/>
          <a:p>
            <a:r>
              <a:rPr lang="zh-CN" altLang="en-US" sz="2400" dirty="0"/>
              <a:t>仿真电路代码</a:t>
            </a:r>
          </a:p>
        </p:txBody>
      </p:sp>
    </p:spTree>
    <p:extLst>
      <p:ext uri="{BB962C8B-B14F-4D97-AF65-F5344CB8AC3E}">
        <p14:creationId xmlns:p14="http://schemas.microsoft.com/office/powerpoint/2010/main" val="1032417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4" y="588611"/>
            <a:ext cx="5176999" cy="830997"/>
          </a:xfrm>
          <a:prstGeom prst="rect">
            <a:avLst/>
          </a:prstGeom>
          <a:noFill/>
        </p:spPr>
        <p:txBody>
          <a:bodyPr wrap="square" rtlCol="0">
            <a:spAutoFit/>
          </a:bodyPr>
          <a:lstStyle/>
          <a:p>
            <a:r>
              <a:rPr lang="zh-CN" altLang="en-US" sz="2400" dirty="0"/>
              <a:t>采样保持电路的电路级整体仿真设计</a:t>
            </a:r>
            <a:endParaRPr lang="en-US" altLang="zh-CN" sz="2400" dirty="0"/>
          </a:p>
          <a:p>
            <a:r>
              <a:rPr lang="en-US" altLang="zh-CN" sz="2400" dirty="0"/>
              <a:t>——</a:t>
            </a:r>
            <a:r>
              <a:rPr lang="zh-CN" altLang="en-US" sz="2400" dirty="0"/>
              <a:t>关于采样电容的选取</a:t>
            </a:r>
          </a:p>
        </p:txBody>
      </p:sp>
      <p:sp>
        <p:nvSpPr>
          <p:cNvPr id="3" name="文本框 2">
            <a:extLst>
              <a:ext uri="{FF2B5EF4-FFF2-40B4-BE49-F238E27FC236}">
                <a16:creationId xmlns:a16="http://schemas.microsoft.com/office/drawing/2014/main" id="{096F5B35-DA61-4435-944B-FB8031012B20}"/>
              </a:ext>
            </a:extLst>
          </p:cNvPr>
          <p:cNvSpPr txBox="1"/>
          <p:nvPr/>
        </p:nvSpPr>
        <p:spPr>
          <a:xfrm>
            <a:off x="1352436" y="1921883"/>
            <a:ext cx="8943474" cy="369332"/>
          </a:xfrm>
          <a:prstGeom prst="rect">
            <a:avLst/>
          </a:prstGeom>
          <a:noFill/>
        </p:spPr>
        <p:txBody>
          <a:bodyPr wrap="none" rtlCol="0">
            <a:spAutoFit/>
          </a:bodyPr>
          <a:lstStyle/>
          <a:p>
            <a:r>
              <a:rPr lang="zh-CN" altLang="en-US" dirty="0"/>
              <a:t>采样电容的大小主要是靠热噪声来确定的，在</a:t>
            </a:r>
            <a:r>
              <a:rPr lang="en-US" altLang="zh-CN" dirty="0"/>
              <a:t>SHA</a:t>
            </a:r>
            <a:r>
              <a:rPr lang="zh-CN" altLang="en-US" dirty="0"/>
              <a:t>电路中，电容热噪声的等效功率为：</a:t>
            </a:r>
          </a:p>
        </p:txBody>
      </p:sp>
      <p:pic>
        <p:nvPicPr>
          <p:cNvPr id="15" name="图片 14">
            <a:extLst>
              <a:ext uri="{FF2B5EF4-FFF2-40B4-BE49-F238E27FC236}">
                <a16:creationId xmlns:a16="http://schemas.microsoft.com/office/drawing/2014/main" id="{6C8BD62F-473C-401D-8527-D9427388316A}"/>
              </a:ext>
            </a:extLst>
          </p:cNvPr>
          <p:cNvPicPr>
            <a:picLocks noChangeAspect="1"/>
          </p:cNvPicPr>
          <p:nvPr/>
        </p:nvPicPr>
        <p:blipFill>
          <a:blip r:embed="rId5"/>
          <a:stretch>
            <a:fillRect/>
          </a:stretch>
        </p:blipFill>
        <p:spPr>
          <a:xfrm>
            <a:off x="4750735" y="2558718"/>
            <a:ext cx="1438476" cy="809738"/>
          </a:xfrm>
          <a:prstGeom prst="rect">
            <a:avLst/>
          </a:prstGeom>
        </p:spPr>
      </p:pic>
      <p:sp>
        <p:nvSpPr>
          <p:cNvPr id="16" name="文本框 15">
            <a:extLst>
              <a:ext uri="{FF2B5EF4-FFF2-40B4-BE49-F238E27FC236}">
                <a16:creationId xmlns:a16="http://schemas.microsoft.com/office/drawing/2014/main" id="{0715B2D6-1701-4F79-B0EB-2C94C54B7433}"/>
              </a:ext>
            </a:extLst>
          </p:cNvPr>
          <p:cNvSpPr txBox="1"/>
          <p:nvPr/>
        </p:nvSpPr>
        <p:spPr>
          <a:xfrm>
            <a:off x="1352436" y="3783536"/>
            <a:ext cx="7571303" cy="369332"/>
          </a:xfrm>
          <a:prstGeom prst="rect">
            <a:avLst/>
          </a:prstGeom>
          <a:noFill/>
        </p:spPr>
        <p:txBody>
          <a:bodyPr wrap="none" rtlCol="0">
            <a:spAutoFit/>
          </a:bodyPr>
          <a:lstStyle/>
          <a:p>
            <a:r>
              <a:rPr lang="zh-CN" altLang="en-US" dirty="0"/>
              <a:t>而我们在查阅文献之后，发现热噪声需要小于量化噪声，所以，应满足：</a:t>
            </a:r>
          </a:p>
        </p:txBody>
      </p:sp>
      <p:pic>
        <p:nvPicPr>
          <p:cNvPr id="19" name="图片 18">
            <a:extLst>
              <a:ext uri="{FF2B5EF4-FFF2-40B4-BE49-F238E27FC236}">
                <a16:creationId xmlns:a16="http://schemas.microsoft.com/office/drawing/2014/main" id="{7DFAAB55-061F-412A-876F-EF23330FD2B1}"/>
              </a:ext>
            </a:extLst>
          </p:cNvPr>
          <p:cNvPicPr>
            <a:picLocks noChangeAspect="1"/>
          </p:cNvPicPr>
          <p:nvPr/>
        </p:nvPicPr>
        <p:blipFill>
          <a:blip r:embed="rId6"/>
          <a:stretch>
            <a:fillRect/>
          </a:stretch>
        </p:blipFill>
        <p:spPr>
          <a:xfrm>
            <a:off x="4612603" y="4384460"/>
            <a:ext cx="1714739" cy="952633"/>
          </a:xfrm>
          <a:prstGeom prst="rect">
            <a:avLst/>
          </a:prstGeom>
        </p:spPr>
      </p:pic>
      <p:sp>
        <p:nvSpPr>
          <p:cNvPr id="20" name="文本框 19">
            <a:extLst>
              <a:ext uri="{FF2B5EF4-FFF2-40B4-BE49-F238E27FC236}">
                <a16:creationId xmlns:a16="http://schemas.microsoft.com/office/drawing/2014/main" id="{57AFAA27-BADF-46E6-A418-C43BBED48A4F}"/>
              </a:ext>
            </a:extLst>
          </p:cNvPr>
          <p:cNvSpPr txBox="1"/>
          <p:nvPr/>
        </p:nvSpPr>
        <p:spPr>
          <a:xfrm>
            <a:off x="1352436" y="5645189"/>
            <a:ext cx="9260869" cy="646331"/>
          </a:xfrm>
          <a:prstGeom prst="rect">
            <a:avLst/>
          </a:prstGeom>
          <a:noFill/>
        </p:spPr>
        <p:txBody>
          <a:bodyPr wrap="none" rtlCol="0">
            <a:spAutoFit/>
          </a:bodyPr>
          <a:lstStyle/>
          <a:p>
            <a:r>
              <a:rPr lang="zh-CN" altLang="en-US" dirty="0"/>
              <a:t>所以，开始我们取的采样电容值为</a:t>
            </a:r>
            <a:r>
              <a:rPr lang="en-US" altLang="zh-CN" dirty="0"/>
              <a:t>3pF</a:t>
            </a:r>
            <a:r>
              <a:rPr lang="zh-CN" altLang="en-US" dirty="0"/>
              <a:t>，但是在之后的仿真中，我们将采样电容调整到</a:t>
            </a:r>
            <a:r>
              <a:rPr lang="en-US" altLang="zh-CN" dirty="0"/>
              <a:t>6pF</a:t>
            </a:r>
          </a:p>
          <a:p>
            <a:r>
              <a:rPr lang="zh-CN" altLang="en-US" dirty="0"/>
              <a:t>因为</a:t>
            </a:r>
            <a:r>
              <a:rPr lang="en-US" altLang="zh-CN" dirty="0"/>
              <a:t>6pF</a:t>
            </a:r>
            <a:r>
              <a:rPr lang="zh-CN" altLang="en-US" dirty="0"/>
              <a:t>得到的采样值杂波或者误差要少一点。</a:t>
            </a:r>
          </a:p>
        </p:txBody>
      </p:sp>
    </p:spTree>
    <p:extLst>
      <p:ext uri="{BB962C8B-B14F-4D97-AF65-F5344CB8AC3E}">
        <p14:creationId xmlns:p14="http://schemas.microsoft.com/office/powerpoint/2010/main" val="3224904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4" y="588611"/>
            <a:ext cx="5176999" cy="461665"/>
          </a:xfrm>
          <a:prstGeom prst="rect">
            <a:avLst/>
          </a:prstGeom>
          <a:noFill/>
        </p:spPr>
        <p:txBody>
          <a:bodyPr wrap="square" rtlCol="0">
            <a:spAutoFit/>
          </a:bodyPr>
          <a:lstStyle/>
          <a:p>
            <a:r>
              <a:rPr lang="zh-CN" altLang="en-US" sz="2400" dirty="0"/>
              <a:t>采样保持电路的电路级整体仿真设计</a:t>
            </a:r>
          </a:p>
        </p:txBody>
      </p:sp>
      <p:pic>
        <p:nvPicPr>
          <p:cNvPr id="18" name="图片 17">
            <a:extLst>
              <a:ext uri="{FF2B5EF4-FFF2-40B4-BE49-F238E27FC236}">
                <a16:creationId xmlns:a16="http://schemas.microsoft.com/office/drawing/2014/main" id="{D7AC286E-20F2-4461-A9DB-BBFAF8D24F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661" y="1292206"/>
            <a:ext cx="4639531" cy="3479648"/>
          </a:xfrm>
          <a:prstGeom prst="rect">
            <a:avLst/>
          </a:prstGeom>
        </p:spPr>
      </p:pic>
      <p:sp>
        <p:nvSpPr>
          <p:cNvPr id="19" name="文本框 18">
            <a:extLst>
              <a:ext uri="{FF2B5EF4-FFF2-40B4-BE49-F238E27FC236}">
                <a16:creationId xmlns:a16="http://schemas.microsoft.com/office/drawing/2014/main" id="{5BA87066-14BC-456E-802F-534B6EC1AFC2}"/>
              </a:ext>
            </a:extLst>
          </p:cNvPr>
          <p:cNvSpPr txBox="1"/>
          <p:nvPr/>
        </p:nvSpPr>
        <p:spPr>
          <a:xfrm>
            <a:off x="1168701" y="5013784"/>
            <a:ext cx="3688830" cy="461665"/>
          </a:xfrm>
          <a:prstGeom prst="rect">
            <a:avLst/>
          </a:prstGeom>
          <a:noFill/>
        </p:spPr>
        <p:txBody>
          <a:bodyPr wrap="none" rtlCol="0">
            <a:spAutoFit/>
          </a:bodyPr>
          <a:lstStyle/>
          <a:p>
            <a:r>
              <a:rPr lang="zh-CN" altLang="en-US" sz="2400" dirty="0"/>
              <a:t>电路</a:t>
            </a:r>
            <a:r>
              <a:rPr lang="en-US" altLang="zh-CN" sz="2400" dirty="0"/>
              <a:t>1</a:t>
            </a:r>
            <a:r>
              <a:rPr lang="zh-CN" altLang="en-US" sz="2400" dirty="0"/>
              <a:t>进入运放之前的信号</a:t>
            </a:r>
          </a:p>
        </p:txBody>
      </p:sp>
      <p:pic>
        <p:nvPicPr>
          <p:cNvPr id="22" name="图片 21">
            <a:extLst>
              <a:ext uri="{FF2B5EF4-FFF2-40B4-BE49-F238E27FC236}">
                <a16:creationId xmlns:a16="http://schemas.microsoft.com/office/drawing/2014/main" id="{1B1D5425-9255-4CBF-9FC6-D3B546485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9346" y="1292207"/>
            <a:ext cx="4639530" cy="3479648"/>
          </a:xfrm>
          <a:prstGeom prst="rect">
            <a:avLst/>
          </a:prstGeom>
        </p:spPr>
      </p:pic>
      <p:sp>
        <p:nvSpPr>
          <p:cNvPr id="24" name="文本框 23">
            <a:extLst>
              <a:ext uri="{FF2B5EF4-FFF2-40B4-BE49-F238E27FC236}">
                <a16:creationId xmlns:a16="http://schemas.microsoft.com/office/drawing/2014/main" id="{B303F5BF-C0FC-4426-A643-EAA8C4C9445D}"/>
              </a:ext>
            </a:extLst>
          </p:cNvPr>
          <p:cNvSpPr txBox="1"/>
          <p:nvPr/>
        </p:nvSpPr>
        <p:spPr>
          <a:xfrm>
            <a:off x="7046607" y="5013784"/>
            <a:ext cx="3741730" cy="461665"/>
          </a:xfrm>
          <a:prstGeom prst="rect">
            <a:avLst/>
          </a:prstGeom>
          <a:noFill/>
        </p:spPr>
        <p:txBody>
          <a:bodyPr wrap="none" rtlCol="0">
            <a:spAutoFit/>
          </a:bodyPr>
          <a:lstStyle/>
          <a:p>
            <a:r>
              <a:rPr lang="zh-CN" altLang="en-US" sz="2400" dirty="0"/>
              <a:t>电路</a:t>
            </a:r>
            <a:r>
              <a:rPr lang="en-US" altLang="zh-CN" sz="2400" dirty="0"/>
              <a:t>2</a:t>
            </a:r>
            <a:r>
              <a:rPr lang="zh-CN" altLang="en-US" sz="2400" dirty="0"/>
              <a:t>进入运放之前的信号</a:t>
            </a:r>
          </a:p>
        </p:txBody>
      </p:sp>
    </p:spTree>
    <p:extLst>
      <p:ext uri="{BB962C8B-B14F-4D97-AF65-F5344CB8AC3E}">
        <p14:creationId xmlns:p14="http://schemas.microsoft.com/office/powerpoint/2010/main" val="195239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99983"/>
            <a:chOff x="5339636" y="76583"/>
            <a:chExt cx="6097856" cy="399983"/>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6973682" y="98896"/>
              <a:ext cx="141092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系统级工作</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518014" y="107234"/>
              <a:ext cx="14109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电路级工作</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 name="组合 74">
            <a:extLst>
              <a:ext uri="{FF2B5EF4-FFF2-40B4-BE49-F238E27FC236}">
                <a16:creationId xmlns:a16="http://schemas.microsoft.com/office/drawing/2014/main" id="{F7AD8624-3257-4DF1-AF21-40F9E7650401}"/>
              </a:ext>
            </a:extLst>
          </p:cNvPr>
          <p:cNvGrpSpPr/>
          <p:nvPr/>
        </p:nvGrpSpPr>
        <p:grpSpPr>
          <a:xfrm>
            <a:off x="781955" y="1001044"/>
            <a:ext cx="4785547" cy="4402424"/>
            <a:chOff x="748147" y="2484492"/>
            <a:chExt cx="2494068" cy="4402424"/>
          </a:xfrm>
        </p:grpSpPr>
        <p:sp>
          <p:nvSpPr>
            <p:cNvPr id="76" name="文本框 75">
              <a:extLst>
                <a:ext uri="{FF2B5EF4-FFF2-40B4-BE49-F238E27FC236}">
                  <a16:creationId xmlns:a16="http://schemas.microsoft.com/office/drawing/2014/main" id="{FC156891-BE5B-46F0-A884-F97F38DCD7B8}"/>
                </a:ext>
              </a:extLst>
            </p:cNvPr>
            <p:cNvSpPr txBox="1"/>
            <p:nvPr/>
          </p:nvSpPr>
          <p:spPr>
            <a:xfrm>
              <a:off x="798456" y="2484492"/>
              <a:ext cx="23934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003F87"/>
                  </a:solidFill>
                  <a:latin typeface="微软雅黑"/>
                  <a:ea typeface="微软雅黑"/>
                </a:rPr>
                <a:t>研究目标</a:t>
              </a:r>
              <a:endPar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78" name="矩形 77">
              <a:extLst>
                <a:ext uri="{FF2B5EF4-FFF2-40B4-BE49-F238E27FC236}">
                  <a16:creationId xmlns:a16="http://schemas.microsoft.com/office/drawing/2014/main" id="{5F320A43-09F8-402E-AFCE-6F614E0E2B4F}"/>
                </a:ext>
              </a:extLst>
            </p:cNvPr>
            <p:cNvSpPr/>
            <p:nvPr/>
          </p:nvSpPr>
          <p:spPr>
            <a:xfrm>
              <a:off x="748147" y="2884602"/>
              <a:ext cx="2494068" cy="4002314"/>
            </a:xfrm>
            <a:prstGeom prst="rect">
              <a:avLst/>
            </a:prstGeom>
          </p:spPr>
          <p:txBody>
            <a:bodyPr wrap="square">
              <a:spAutoFit/>
            </a:bodyPr>
            <a:lstStyle/>
            <a:p>
              <a:r>
                <a:rPr lang="zh-CN" altLang="en-US" dirty="0">
                  <a:solidFill>
                    <a:srgbClr val="000000"/>
                  </a:solidFill>
                  <a:latin typeface="SimSun" panose="02010600030101010101" pitchFamily="2" charset="-122"/>
                  <a:ea typeface="SimSun" panose="02010600030101010101" pitchFamily="2" charset="-122"/>
                </a:rPr>
                <a:t>    “流水线”</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是基于 </a:t>
              </a:r>
              <a:r>
                <a:rPr lang="en-US" altLang="zh-CN" dirty="0">
                  <a:solidFill>
                    <a:srgbClr val="000000"/>
                  </a:solidFill>
                  <a:latin typeface="SimSun" panose="02010600030101010101" pitchFamily="2" charset="-122"/>
                  <a:ea typeface="SimSun" panose="02010600030101010101" pitchFamily="2" charset="-122"/>
                </a:rPr>
                <a:t>Flash </a:t>
              </a:r>
              <a:r>
                <a:rPr lang="zh-CN" altLang="en-US" dirty="0">
                  <a:solidFill>
                    <a:srgbClr val="000000"/>
                  </a:solidFill>
                  <a:latin typeface="SimSun" panose="02010600030101010101" pitchFamily="2" charset="-122"/>
                  <a:ea typeface="SimSun" panose="02010600030101010101" pitchFamily="2" charset="-122"/>
                </a:rPr>
                <a:t>结构的多步转换结构 </a:t>
              </a:r>
              <a:r>
                <a:rPr lang="en-US" altLang="zh-CN" dirty="0">
                  <a:solidFill>
                    <a:srgbClr val="000000"/>
                  </a:solidFill>
                  <a:latin typeface="SimSun" panose="02010600030101010101" pitchFamily="2" charset="-122"/>
                  <a:ea typeface="SimSun" panose="02010600030101010101" pitchFamily="2" charset="-122"/>
                </a:rPr>
                <a:t>(</a:t>
              </a:r>
              <a:r>
                <a:rPr lang="zh-CN" altLang="en-US" dirty="0">
                  <a:solidFill>
                    <a:srgbClr val="000000"/>
                  </a:solidFill>
                  <a:latin typeface="SimSun" panose="02010600030101010101" pitchFamily="2" charset="-122"/>
                  <a:ea typeface="SimSun" panose="02010600030101010101" pitchFamily="2" charset="-122"/>
                </a:rPr>
                <a:t>分区式</a:t>
              </a:r>
              <a:r>
                <a:rPr lang="en-US" altLang="zh-CN" dirty="0">
                  <a:solidFill>
                    <a:srgbClr val="000000"/>
                  </a:solidFill>
                  <a:latin typeface="SimSun" panose="02010600030101010101" pitchFamily="2" charset="-122"/>
                  <a:ea typeface="SimSun" panose="02010600030101010101" pitchFamily="2" charset="-122"/>
                </a:rPr>
                <a:t>)</a:t>
              </a:r>
              <a:r>
                <a:rPr lang="zh-CN" altLang="en-US" dirty="0">
                  <a:solidFill>
                    <a:srgbClr val="000000"/>
                  </a:solidFill>
                  <a:latin typeface="SimSun" panose="02010600030101010101" pitchFamily="2" charset="-122"/>
                  <a:ea typeface="SimSun" panose="02010600030101010101" pitchFamily="2" charset="-122"/>
                </a:rPr>
                <a:t>，它是 </a:t>
              </a:r>
              <a:r>
                <a:rPr lang="en-US" altLang="zh-CN" dirty="0">
                  <a:solidFill>
                    <a:srgbClr val="000000"/>
                  </a:solidFill>
                  <a:latin typeface="SimSun" panose="02010600030101010101" pitchFamily="2" charset="-122"/>
                  <a:ea typeface="SimSun" panose="02010600030101010101" pitchFamily="2" charset="-122"/>
                </a:rPr>
                <a:t>SAR </a:t>
              </a:r>
              <a:r>
                <a:rPr lang="zh-CN" altLang="en-US" dirty="0">
                  <a:solidFill>
                    <a:srgbClr val="000000"/>
                  </a:solidFill>
                  <a:latin typeface="SimSun" panose="02010600030101010101" pitchFamily="2" charset="-122"/>
                  <a:ea typeface="SimSun" panose="02010600030101010101" pitchFamily="2" charset="-122"/>
                </a:rPr>
                <a:t>和 </a:t>
              </a:r>
              <a:r>
                <a:rPr lang="en-US" altLang="zh-CN" dirty="0">
                  <a:solidFill>
                    <a:srgbClr val="000000"/>
                  </a:solidFill>
                  <a:latin typeface="SimSun" panose="02010600030101010101" pitchFamily="2" charset="-122"/>
                  <a:ea typeface="SimSun" panose="02010600030101010101" pitchFamily="2" charset="-122"/>
                </a:rPr>
                <a:t>Flash </a:t>
              </a:r>
              <a:r>
                <a:rPr lang="zh-CN" altLang="en-US" dirty="0">
                  <a:solidFill>
                    <a:srgbClr val="000000"/>
                  </a:solidFill>
                  <a:latin typeface="SimSun" panose="02010600030101010101" pitchFamily="2" charset="-122"/>
                  <a:ea typeface="SimSun" panose="02010600030101010101" pitchFamily="2" charset="-122"/>
                </a:rPr>
                <a:t>两种相结合的一种结构。这种结构实际上是牺 牲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的速度来换取精度，因此适于较高精度的高速 </a:t>
              </a:r>
              <a:r>
                <a:rPr lang="en-US" altLang="zh-CN" dirty="0">
                  <a:solidFill>
                    <a:srgbClr val="000000"/>
                  </a:solidFill>
                  <a:latin typeface="SimSun" panose="02010600030101010101" pitchFamily="2" charset="-122"/>
                  <a:ea typeface="SimSun" panose="02010600030101010101" pitchFamily="2" charset="-122"/>
                </a:rPr>
                <a:t>ADC</a:t>
              </a:r>
              <a:r>
                <a:rPr lang="zh-CN" altLang="en-US" dirty="0">
                  <a:solidFill>
                    <a:srgbClr val="000000"/>
                  </a:solidFill>
                  <a:latin typeface="SimSun" panose="02010600030101010101" pitchFamily="2" charset="-122"/>
                  <a:ea typeface="SimSun" panose="02010600030101010101" pitchFamily="2" charset="-122"/>
                </a:rPr>
                <a:t>。相对于其他结构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来说</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最大优势在于它在精度、速度、功耗等方面的很好平衡</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其精度较高</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转换速度较快</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功耗较低且芯片面积较小</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因此在无线通信、数字视频等高速高 精度领域中的应用越来越广泛。</a:t>
              </a:r>
              <a:endParaRPr lang="en-US" altLang="zh-CN" dirty="0">
                <a:solidFill>
                  <a:srgbClr val="000000"/>
                </a:solidFill>
                <a:latin typeface="SimSun" panose="02010600030101010101" pitchFamily="2" charset="-122"/>
                <a:ea typeface="SimSun" panose="02010600030101010101" pitchFamily="2" charset="-122"/>
              </a:endParaRPr>
            </a:p>
            <a:p>
              <a:r>
                <a:rPr lang="zh-CN" altLang="en-US" dirty="0">
                  <a:solidFill>
                    <a:srgbClr val="000000"/>
                  </a:solidFill>
                  <a:latin typeface="SimSun" panose="02010600030101010101" pitchFamily="2" charset="-122"/>
                  <a:ea typeface="SimSun" panose="02010600030101010101" pitchFamily="2" charset="-122"/>
                </a:rPr>
                <a:t>     本次的研究目的主要就在于希望在不同非理想因素影响下，对流水线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进行系统级仿真，研究其精度、速度、功耗等状态的变化，并对采样保持电路进行电路级设计及仿真</a:t>
              </a:r>
            </a:p>
            <a:p>
              <a:pPr marL="0" marR="0" lvl="0" indent="0" defTabSz="914400" rtl="0" eaLnBrk="1" fontAlgn="auto" latinLnBrk="0" hangingPunct="1">
                <a:lnSpc>
                  <a:spcPct val="130000"/>
                </a:lnSpc>
                <a:spcBef>
                  <a:spcPts val="0"/>
                </a:spcBef>
                <a:spcAft>
                  <a:spcPts val="0"/>
                </a:spcAft>
                <a:buClrTx/>
                <a:buSzTx/>
                <a:buFontTx/>
                <a:buNone/>
                <a:tabLst/>
                <a:defRPr/>
              </a:pPr>
              <a:endParaRPr lang="en-US" altLang="zh-CN" dirty="0">
                <a:solidFill>
                  <a:srgbClr val="000000"/>
                </a:solidFill>
                <a:latin typeface="SimSun" panose="02010600030101010101" pitchFamily="2" charset="-122"/>
                <a:ea typeface="SimSun" panose="02010600030101010101" pitchFamily="2" charset="-122"/>
              </a:endParaRPr>
            </a:p>
          </p:txBody>
        </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pic>
        <p:nvPicPr>
          <p:cNvPr id="15" name="图片 14">
            <a:extLst>
              <a:ext uri="{FF2B5EF4-FFF2-40B4-BE49-F238E27FC236}">
                <a16:creationId xmlns:a16="http://schemas.microsoft.com/office/drawing/2014/main" id="{69961E93-17C5-7EFC-6756-4091718EB8FC}"/>
              </a:ext>
            </a:extLst>
          </p:cNvPr>
          <p:cNvPicPr>
            <a:picLocks noChangeAspect="1"/>
          </p:cNvPicPr>
          <p:nvPr/>
        </p:nvPicPr>
        <p:blipFill>
          <a:blip r:embed="rId5"/>
          <a:stretch>
            <a:fillRect/>
          </a:stretch>
        </p:blipFill>
        <p:spPr>
          <a:xfrm>
            <a:off x="6247524" y="1338138"/>
            <a:ext cx="4858082" cy="1676663"/>
          </a:xfrm>
          <a:prstGeom prst="rect">
            <a:avLst/>
          </a:prstGeom>
        </p:spPr>
      </p:pic>
      <p:pic>
        <p:nvPicPr>
          <p:cNvPr id="17" name="图片 16">
            <a:extLst>
              <a:ext uri="{FF2B5EF4-FFF2-40B4-BE49-F238E27FC236}">
                <a16:creationId xmlns:a16="http://schemas.microsoft.com/office/drawing/2014/main" id="{7E4DA314-BF1B-F049-A64C-7BE5201EE685}"/>
              </a:ext>
            </a:extLst>
          </p:cNvPr>
          <p:cNvPicPr>
            <a:picLocks noChangeAspect="1"/>
          </p:cNvPicPr>
          <p:nvPr/>
        </p:nvPicPr>
        <p:blipFill>
          <a:blip r:embed="rId6"/>
          <a:stretch>
            <a:fillRect/>
          </a:stretch>
        </p:blipFill>
        <p:spPr>
          <a:xfrm>
            <a:off x="6576810" y="3429000"/>
            <a:ext cx="4117207" cy="2196773"/>
          </a:xfrm>
          <a:prstGeom prst="rect">
            <a:avLst/>
          </a:prstGeom>
        </p:spPr>
      </p:pic>
      <p:sp>
        <p:nvSpPr>
          <p:cNvPr id="18" name="矩形 17">
            <a:extLst>
              <a:ext uri="{FF2B5EF4-FFF2-40B4-BE49-F238E27FC236}">
                <a16:creationId xmlns:a16="http://schemas.microsoft.com/office/drawing/2014/main" id="{9F439921-29F2-34E2-532C-8A41B63D8B43}"/>
              </a:ext>
            </a:extLst>
          </p:cNvPr>
          <p:cNvSpPr/>
          <p:nvPr/>
        </p:nvSpPr>
        <p:spPr>
          <a:xfrm>
            <a:off x="7314029" y="3014801"/>
            <a:ext cx="2642771" cy="40132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的基本架构</a:t>
            </a:r>
            <a:endParaRPr lang="en-US" altLang="zh-CN" dirty="0">
              <a:solidFill>
                <a:srgbClr val="000000"/>
              </a:solidFill>
              <a:latin typeface="SimSun" panose="02010600030101010101" pitchFamily="2" charset="-122"/>
              <a:ea typeface="SimSun" panose="02010600030101010101" pitchFamily="2" charset="-122"/>
            </a:endParaRPr>
          </a:p>
        </p:txBody>
      </p:sp>
      <p:sp>
        <p:nvSpPr>
          <p:cNvPr id="19" name="矩形 18">
            <a:extLst>
              <a:ext uri="{FF2B5EF4-FFF2-40B4-BE49-F238E27FC236}">
                <a16:creationId xmlns:a16="http://schemas.microsoft.com/office/drawing/2014/main" id="{65CAABA9-58BB-20D4-D4E0-78A6D829D187}"/>
              </a:ext>
            </a:extLst>
          </p:cNvPr>
          <p:cNvSpPr/>
          <p:nvPr/>
        </p:nvSpPr>
        <p:spPr>
          <a:xfrm>
            <a:off x="7308727" y="5625773"/>
            <a:ext cx="2642771" cy="40132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的基本架构</a:t>
            </a:r>
            <a:endParaRPr lang="en-US" altLang="zh-CN"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3993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4" y="588611"/>
            <a:ext cx="5176999" cy="461665"/>
          </a:xfrm>
          <a:prstGeom prst="rect">
            <a:avLst/>
          </a:prstGeom>
          <a:noFill/>
        </p:spPr>
        <p:txBody>
          <a:bodyPr wrap="square" rtlCol="0">
            <a:spAutoFit/>
          </a:bodyPr>
          <a:lstStyle/>
          <a:p>
            <a:r>
              <a:rPr lang="zh-CN" altLang="en-US" sz="2400" dirty="0"/>
              <a:t>采样保持电路的电路级整体仿真设计</a:t>
            </a:r>
          </a:p>
        </p:txBody>
      </p:sp>
      <p:sp>
        <p:nvSpPr>
          <p:cNvPr id="16" name="文本框 15">
            <a:extLst>
              <a:ext uri="{FF2B5EF4-FFF2-40B4-BE49-F238E27FC236}">
                <a16:creationId xmlns:a16="http://schemas.microsoft.com/office/drawing/2014/main" id="{F45FE292-7638-4443-8BDA-06B9A752237F}"/>
              </a:ext>
            </a:extLst>
          </p:cNvPr>
          <p:cNvSpPr txBox="1"/>
          <p:nvPr/>
        </p:nvSpPr>
        <p:spPr>
          <a:xfrm>
            <a:off x="1099272" y="4747051"/>
            <a:ext cx="3996607" cy="461665"/>
          </a:xfrm>
          <a:prstGeom prst="rect">
            <a:avLst/>
          </a:prstGeom>
          <a:noFill/>
        </p:spPr>
        <p:txBody>
          <a:bodyPr wrap="none" rtlCol="0">
            <a:spAutoFit/>
          </a:bodyPr>
          <a:lstStyle/>
          <a:p>
            <a:r>
              <a:rPr lang="zh-CN" altLang="en-US" sz="2400" dirty="0"/>
              <a:t>采用栅压自举开关</a:t>
            </a:r>
            <a:r>
              <a:rPr lang="en-US" altLang="zh-CN" sz="2400" dirty="0"/>
              <a:t>1</a:t>
            </a:r>
            <a:r>
              <a:rPr lang="zh-CN" altLang="en-US" sz="2400" dirty="0"/>
              <a:t>输出结果</a:t>
            </a:r>
          </a:p>
        </p:txBody>
      </p:sp>
      <p:pic>
        <p:nvPicPr>
          <p:cNvPr id="20" name="图片 19">
            <a:extLst>
              <a:ext uri="{FF2B5EF4-FFF2-40B4-BE49-F238E27FC236}">
                <a16:creationId xmlns:a16="http://schemas.microsoft.com/office/drawing/2014/main" id="{1CF91AF2-F61D-42BE-8D37-45E4449332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48" y="1226607"/>
            <a:ext cx="4405911" cy="3304433"/>
          </a:xfrm>
          <a:prstGeom prst="rect">
            <a:avLst/>
          </a:prstGeom>
        </p:spPr>
      </p:pic>
      <p:sp>
        <p:nvSpPr>
          <p:cNvPr id="23" name="文本框 22">
            <a:extLst>
              <a:ext uri="{FF2B5EF4-FFF2-40B4-BE49-F238E27FC236}">
                <a16:creationId xmlns:a16="http://schemas.microsoft.com/office/drawing/2014/main" id="{BABEFACB-3C4A-422A-8CCC-FF395064D656}"/>
              </a:ext>
            </a:extLst>
          </p:cNvPr>
          <p:cNvSpPr txBox="1"/>
          <p:nvPr/>
        </p:nvSpPr>
        <p:spPr>
          <a:xfrm>
            <a:off x="6651811" y="4650245"/>
            <a:ext cx="4049507" cy="461665"/>
          </a:xfrm>
          <a:prstGeom prst="rect">
            <a:avLst/>
          </a:prstGeom>
          <a:noFill/>
        </p:spPr>
        <p:txBody>
          <a:bodyPr wrap="none" rtlCol="0">
            <a:spAutoFit/>
          </a:bodyPr>
          <a:lstStyle/>
          <a:p>
            <a:r>
              <a:rPr lang="zh-CN" altLang="en-US" sz="2400" dirty="0"/>
              <a:t>采用栅压自举开关</a:t>
            </a:r>
            <a:r>
              <a:rPr lang="en-US" altLang="zh-CN" sz="2400" dirty="0"/>
              <a:t>2</a:t>
            </a:r>
            <a:r>
              <a:rPr lang="zh-CN" altLang="en-US" sz="2400" dirty="0"/>
              <a:t>输出结果</a:t>
            </a:r>
          </a:p>
        </p:txBody>
      </p:sp>
      <p:pic>
        <p:nvPicPr>
          <p:cNvPr id="17" name="图片 16">
            <a:extLst>
              <a:ext uri="{FF2B5EF4-FFF2-40B4-BE49-F238E27FC236}">
                <a16:creationId xmlns:a16="http://schemas.microsoft.com/office/drawing/2014/main" id="{99FE04B8-4AA6-ADFE-77B7-405C29346D45}"/>
              </a:ext>
            </a:extLst>
          </p:cNvPr>
          <p:cNvPicPr>
            <a:picLocks noChangeAspect="1"/>
          </p:cNvPicPr>
          <p:nvPr/>
        </p:nvPicPr>
        <p:blipFill rotWithShape="1">
          <a:blip r:embed="rId6">
            <a:extLst>
              <a:ext uri="{28A0092B-C50C-407E-A947-70E740481C1C}">
                <a14:useLocalDpi xmlns:a14="http://schemas.microsoft.com/office/drawing/2010/main" val="0"/>
              </a:ext>
            </a:extLst>
          </a:blip>
          <a:srcRect l="5313" t="17886" r="6224" b="1022"/>
          <a:stretch/>
        </p:blipFill>
        <p:spPr>
          <a:xfrm>
            <a:off x="6310849" y="712095"/>
            <a:ext cx="4561159" cy="3779318"/>
          </a:xfrm>
          <a:prstGeom prst="rect">
            <a:avLst/>
          </a:prstGeom>
        </p:spPr>
      </p:pic>
      <p:sp>
        <p:nvSpPr>
          <p:cNvPr id="3" name="文本框 2">
            <a:extLst>
              <a:ext uri="{FF2B5EF4-FFF2-40B4-BE49-F238E27FC236}">
                <a16:creationId xmlns:a16="http://schemas.microsoft.com/office/drawing/2014/main" id="{50CB1339-4095-AC96-9B59-53C2D97878EB}"/>
              </a:ext>
            </a:extLst>
          </p:cNvPr>
          <p:cNvSpPr txBox="1"/>
          <p:nvPr/>
        </p:nvSpPr>
        <p:spPr>
          <a:xfrm>
            <a:off x="377928" y="5400560"/>
            <a:ext cx="11527201" cy="1200329"/>
          </a:xfrm>
          <a:prstGeom prst="rect">
            <a:avLst/>
          </a:prstGeom>
          <a:noFill/>
        </p:spPr>
        <p:txBody>
          <a:bodyPr wrap="square" rtlCol="0">
            <a:spAutoFit/>
          </a:bodyPr>
          <a:lstStyle/>
          <a:p>
            <a:r>
              <a:rPr lang="zh-CN" altLang="en-US" sz="2400" dirty="0"/>
              <a:t>开关</a:t>
            </a:r>
            <a:r>
              <a:rPr lang="en-US" altLang="zh-CN" sz="2400" dirty="0"/>
              <a:t>2</a:t>
            </a:r>
            <a:r>
              <a:rPr lang="zh-CN" altLang="en-US" sz="2400" dirty="0"/>
              <a:t>改变了时钟和信号输入端的结构使信号更稳定，而毛刺产生的原因，我们认为可能是缺少了共模反馈电路，所以没能将</a:t>
            </a:r>
            <a:r>
              <a:rPr lang="en-US" altLang="zh-CN" sz="2400" dirty="0"/>
              <a:t>0</a:t>
            </a:r>
            <a:r>
              <a:rPr lang="zh-CN" altLang="en-US" sz="2400"/>
              <a:t>出的误差消除，也可能是采样电容和运放寄生电容产生的热噪声而导致的毛刺</a:t>
            </a:r>
            <a:endParaRPr lang="zh-CN" altLang="en-US" sz="2400" dirty="0"/>
          </a:p>
        </p:txBody>
      </p:sp>
    </p:spTree>
    <p:extLst>
      <p:ext uri="{BB962C8B-B14F-4D97-AF65-F5344CB8AC3E}">
        <p14:creationId xmlns:p14="http://schemas.microsoft.com/office/powerpoint/2010/main" val="4276038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形 27">
            <a:extLst>
              <a:ext uri="{FF2B5EF4-FFF2-40B4-BE49-F238E27FC236}">
                <a16:creationId xmlns:a16="http://schemas.microsoft.com/office/drawing/2014/main" id="{9E16A54B-3014-4DC3-A96D-7A2A8A68A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0309" y="1445121"/>
            <a:ext cx="5215098" cy="4330394"/>
          </a:xfrm>
          <a:prstGeom prst="rect">
            <a:avLst/>
          </a:prstGeom>
          <a:effectLst>
            <a:glow rad="12700">
              <a:schemeClr val="bg1">
                <a:alpha val="41000"/>
              </a:schemeClr>
            </a:glow>
          </a:effectLst>
        </p:spPr>
      </p:pic>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1960" y="2827608"/>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8912" y="3669555"/>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8016305" y="2558909"/>
            <a:ext cx="2703287" cy="722249"/>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000" dirty="0">
                <a:solidFill>
                  <a:srgbClr val="003F87"/>
                </a:solidFill>
                <a:latin typeface="微软雅黑"/>
                <a:ea typeface="微软雅黑"/>
              </a:rPr>
              <a:t>感谢观看</a:t>
            </a:r>
            <a:endParaRPr kumimoji="0" lang="zh-CN" altLang="en-US" sz="4000" b="0" i="0" u="none" strike="noStrike" kern="1200" cap="none" spc="0" normalizeH="0" baseline="0" noProof="0" dirty="0">
              <a:ln>
                <a:noFill/>
              </a:ln>
              <a:solidFill>
                <a:srgbClr val="003F87"/>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3909" y="175131"/>
            <a:ext cx="1508654" cy="529352"/>
          </a:xfrm>
          <a:prstGeom prst="rect">
            <a:avLst/>
          </a:prstGeom>
        </p:spPr>
      </p:pic>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8208" y="426805"/>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01408" y="4402483"/>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01408" y="5365067"/>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4135771" y="6104482"/>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7" name="图形 26">
            <a:extLst>
              <a:ext uri="{FF2B5EF4-FFF2-40B4-BE49-F238E27FC236}">
                <a16:creationId xmlns:a16="http://schemas.microsoft.com/office/drawing/2014/main" id="{6A1B681F-C850-4D63-9310-6FD6D4B841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3928" y="3360503"/>
            <a:ext cx="623999" cy="518142"/>
          </a:xfrm>
          <a:prstGeom prst="rect">
            <a:avLst/>
          </a:prstGeom>
          <a:effectLst>
            <a:glow rad="12700">
              <a:schemeClr val="bg1">
                <a:alpha val="41000"/>
              </a:schemeClr>
            </a:glow>
          </a:effectLst>
        </p:spPr>
      </p:pic>
      <p:pic>
        <p:nvPicPr>
          <p:cNvPr id="29" name="图形 28">
            <a:extLst>
              <a:ext uri="{FF2B5EF4-FFF2-40B4-BE49-F238E27FC236}">
                <a16:creationId xmlns:a16="http://schemas.microsoft.com/office/drawing/2014/main" id="{9718D3A6-E32A-4F9D-A1F9-D28E2D3ECD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7928" y="673324"/>
            <a:ext cx="623999" cy="518142"/>
          </a:xfrm>
          <a:prstGeom prst="rect">
            <a:avLst/>
          </a:prstGeom>
          <a:effectLst>
            <a:glow rad="12700">
              <a:schemeClr val="bg1">
                <a:alpha val="41000"/>
              </a:schemeClr>
            </a:glow>
          </a:effectLst>
        </p:spPr>
      </p:pic>
      <p:pic>
        <p:nvPicPr>
          <p:cNvPr id="31" name="图形 30">
            <a:extLst>
              <a:ext uri="{FF2B5EF4-FFF2-40B4-BE49-F238E27FC236}">
                <a16:creationId xmlns:a16="http://schemas.microsoft.com/office/drawing/2014/main" id="{630D5242-335A-4398-B6EC-29E1F7963E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4305" y="4857050"/>
            <a:ext cx="623999" cy="518142"/>
          </a:xfrm>
          <a:prstGeom prst="rect">
            <a:avLst/>
          </a:prstGeom>
          <a:effectLst>
            <a:glow rad="12700">
              <a:schemeClr val="bg1">
                <a:alpha val="41000"/>
              </a:schemeClr>
            </a:glow>
          </a:effectLst>
        </p:spPr>
      </p:pic>
      <p:pic>
        <p:nvPicPr>
          <p:cNvPr id="32" name="图形 31">
            <a:extLst>
              <a:ext uri="{FF2B5EF4-FFF2-40B4-BE49-F238E27FC236}">
                <a16:creationId xmlns:a16="http://schemas.microsoft.com/office/drawing/2014/main" id="{DC784CC6-B30C-4AE7-9777-FC110D3031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7866" y="4360212"/>
            <a:ext cx="623999" cy="518142"/>
          </a:xfrm>
          <a:prstGeom prst="rect">
            <a:avLst/>
          </a:prstGeom>
          <a:effectLst>
            <a:glow rad="12700">
              <a:schemeClr val="bg1">
                <a:alpha val="41000"/>
              </a:schemeClr>
            </a:glow>
          </a:effectLst>
        </p:spPr>
      </p:pic>
      <p:pic>
        <p:nvPicPr>
          <p:cNvPr id="2" name="图片 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92504" y="1189878"/>
            <a:ext cx="5961580" cy="4470903"/>
          </a:xfrm>
          <a:prstGeom prst="rect">
            <a:avLst/>
          </a:prstGeom>
        </p:spPr>
      </p:pic>
      <p:sp>
        <p:nvSpPr>
          <p:cNvPr id="3" name="矩形 2"/>
          <p:cNvSpPr/>
          <p:nvPr/>
        </p:nvSpPr>
        <p:spPr>
          <a:xfrm>
            <a:off x="183550" y="1189877"/>
            <a:ext cx="5970535" cy="4470904"/>
          </a:xfrm>
          <a:prstGeom prst="rect">
            <a:avLst/>
          </a:prstGeom>
          <a:solidFill>
            <a:schemeClr val="bg1">
              <a:lumMod val="8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623222" y="5482886"/>
            <a:ext cx="2987665" cy="777348"/>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185335" y="5781218"/>
            <a:ext cx="1863440" cy="242352"/>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6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150" y="365509"/>
            <a:ext cx="2161308" cy="599425"/>
          </a:xfrm>
          <a:prstGeom prst="rect">
            <a:avLst/>
          </a:prstGeom>
        </p:spPr>
      </p:pic>
      <p:grpSp>
        <p:nvGrpSpPr>
          <p:cNvPr id="16" name="组合 15">
            <a:extLst>
              <a:ext uri="{FF2B5EF4-FFF2-40B4-BE49-F238E27FC236}">
                <a16:creationId xmlns:a16="http://schemas.microsoft.com/office/drawing/2014/main" id="{C598C0C9-B8E4-EF00-84B1-C75DD88D7E6D}"/>
              </a:ext>
            </a:extLst>
          </p:cNvPr>
          <p:cNvGrpSpPr/>
          <p:nvPr/>
        </p:nvGrpSpPr>
        <p:grpSpPr>
          <a:xfrm>
            <a:off x="2348969" y="2954541"/>
            <a:ext cx="7863434" cy="1728849"/>
            <a:chOff x="7301749" y="2860126"/>
            <a:chExt cx="5185434" cy="987608"/>
          </a:xfrm>
        </p:grpSpPr>
        <p:grpSp>
          <p:nvGrpSpPr>
            <p:cNvPr id="17" name="组合 16">
              <a:extLst>
                <a:ext uri="{FF2B5EF4-FFF2-40B4-BE49-F238E27FC236}">
                  <a16:creationId xmlns:a16="http://schemas.microsoft.com/office/drawing/2014/main" id="{2BF89677-CFBA-6D98-79CE-BA47915DB63D}"/>
                </a:ext>
              </a:extLst>
            </p:cNvPr>
            <p:cNvGrpSpPr/>
            <p:nvPr/>
          </p:nvGrpSpPr>
          <p:grpSpPr>
            <a:xfrm>
              <a:off x="8077603" y="2860126"/>
              <a:ext cx="4409580" cy="987608"/>
              <a:chOff x="3493086" y="1278868"/>
              <a:chExt cx="4409580" cy="987608"/>
            </a:xfrm>
          </p:grpSpPr>
          <p:sp>
            <p:nvSpPr>
              <p:cNvPr id="27" name="矩形 26">
                <a:extLst>
                  <a:ext uri="{FF2B5EF4-FFF2-40B4-BE49-F238E27FC236}">
                    <a16:creationId xmlns:a16="http://schemas.microsoft.com/office/drawing/2014/main" id="{6803D820-8F5A-6FB5-32F4-9E1F5AE0B087}"/>
                  </a:ext>
                </a:extLst>
              </p:cNvPr>
              <p:cNvSpPr/>
              <p:nvPr/>
            </p:nvSpPr>
            <p:spPr>
              <a:xfrm>
                <a:off x="3493086" y="1615620"/>
                <a:ext cx="4409580" cy="650856"/>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采样电路非理想因素及仿真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dirty="0">
                    <a:solidFill>
                      <a:srgbClr val="E7E6E6">
                        <a:lumMod val="10000"/>
                      </a:srgbClr>
                    </a:solidFill>
                    <a:latin typeface="微软雅黑 Light"/>
                    <a:ea typeface="微软雅黑 Light"/>
                  </a:rPr>
                  <a:t>子子转换级非理想因素及仿真</a:t>
                </a:r>
                <a:endParaRPr lang="en-US" altLang="zh-CN" dirty="0">
                  <a:solidFill>
                    <a:srgbClr val="E7E6E6">
                      <a:lumMod val="10000"/>
                    </a:srgbClr>
                  </a:solidFill>
                  <a:latin typeface="微软雅黑 Light"/>
                  <a:ea typeface="微软雅黑 Ligh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考虑非理想因素的 </a:t>
                </a:r>
                <a:r>
                  <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13-bi t</a:t>
                </a: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流水线 </a:t>
                </a:r>
                <a:r>
                  <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ADC </a:t>
                </a: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行为级仿真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8" name="矩形 27">
                <a:extLst>
                  <a:ext uri="{FF2B5EF4-FFF2-40B4-BE49-F238E27FC236}">
                    <a16:creationId xmlns:a16="http://schemas.microsoft.com/office/drawing/2014/main" id="{5F1E453B-E241-1316-7618-DC775BF291F1}"/>
                  </a:ext>
                </a:extLst>
              </p:cNvPr>
              <p:cNvSpPr/>
              <p:nvPr/>
            </p:nvSpPr>
            <p:spPr>
              <a:xfrm>
                <a:off x="3509129" y="1278868"/>
                <a:ext cx="4168744" cy="545035"/>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系统级工作</a:t>
                </a:r>
                <a:r>
                  <a:rPr lang="en-US" altLang="zh-CN"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流水线</a:t>
                </a:r>
                <a:r>
                  <a:rPr lang="en-US" altLang="zh-CN"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ADC</a:t>
                </a: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参数特性研究</a:t>
                </a:r>
                <a:endParaRPr kumimoji="0" lang="en-US" altLang="zh-CN"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8" name="组合 17">
              <a:extLst>
                <a:ext uri="{FF2B5EF4-FFF2-40B4-BE49-F238E27FC236}">
                  <a16:creationId xmlns:a16="http://schemas.microsoft.com/office/drawing/2014/main" id="{02839822-88EB-1A68-C0BD-DFF733C38D4B}"/>
                </a:ext>
              </a:extLst>
            </p:cNvPr>
            <p:cNvGrpSpPr/>
            <p:nvPr/>
          </p:nvGrpSpPr>
          <p:grpSpPr>
            <a:xfrm>
              <a:off x="7301749" y="3253225"/>
              <a:ext cx="504000" cy="504000"/>
              <a:chOff x="7224576" y="3066729"/>
              <a:chExt cx="681789" cy="681789"/>
            </a:xfrm>
          </p:grpSpPr>
          <p:sp>
            <p:nvSpPr>
              <p:cNvPr id="21" name="椭圆 20">
                <a:extLst>
                  <a:ext uri="{FF2B5EF4-FFF2-40B4-BE49-F238E27FC236}">
                    <a16:creationId xmlns:a16="http://schemas.microsoft.com/office/drawing/2014/main" id="{A8601FD9-709D-1C26-15F6-3FF1D2299596}"/>
                  </a:ext>
                </a:extLst>
              </p:cNvPr>
              <p:cNvSpPr/>
              <p:nvPr/>
            </p:nvSpPr>
            <p:spPr>
              <a:xfrm>
                <a:off x="7224576" y="3066729"/>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6" name="Freeform 16">
                <a:extLst>
                  <a:ext uri="{FF2B5EF4-FFF2-40B4-BE49-F238E27FC236}">
                    <a16:creationId xmlns:a16="http://schemas.microsoft.com/office/drawing/2014/main" id="{C8C72539-C91A-DEB3-3792-262EC481E718}"/>
                  </a:ext>
                </a:extLst>
              </p:cNvPr>
              <p:cNvSpPr>
                <a:spLocks noEditPoints="1"/>
              </p:cNvSpPr>
              <p:nvPr/>
            </p:nvSpPr>
            <p:spPr bwMode="auto">
              <a:xfrm>
                <a:off x="7418637" y="3267047"/>
                <a:ext cx="366858" cy="333327"/>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spTree>
    <p:extLst>
      <p:ext uri="{BB962C8B-B14F-4D97-AF65-F5344CB8AC3E}">
        <p14:creationId xmlns:p14="http://schemas.microsoft.com/office/powerpoint/2010/main" val="297682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5F320A43-09F8-402E-AFCE-6F614E0E2B4F}"/>
                  </a:ext>
                </a:extLst>
              </p:cNvPr>
              <p:cNvSpPr/>
              <p:nvPr/>
            </p:nvSpPr>
            <p:spPr>
              <a:xfrm>
                <a:off x="629553" y="1616411"/>
                <a:ext cx="4084687" cy="4383829"/>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热噪声亦称白噪声，是由导体中电子的热震动引起的，它存在于所有电子器件和传输介质中。它是温度变化的结果，但不受频率变化的影响。热噪声是在所有频谱中以相同的形态分布，它是不能够消除的，由此对通信系统性能构成了上限。在采样电路中，电路噪声的主要来源是热噪声，而热噪声主要来自开关电容和二级运放。</a:t>
                </a:r>
                <a:endParaRPr lang="en-US" altLang="zh-CN" dirty="0">
                  <a:solidFill>
                    <a:srgbClr val="000000"/>
                  </a:solidFill>
                  <a:latin typeface="SimSun" panose="02010600030101010101" pitchFamily="2" charset="-122"/>
                  <a:ea typeface="SimSun" panose="02010600030101010101" pitchFamily="2" charset="-122"/>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可以得到</a:t>
                </a:r>
                <a:r>
                  <a:rPr lang="en-US" altLang="zh-CN" sz="1800" dirty="0">
                    <a:effectLst/>
                    <a:ea typeface="宋体" panose="02010600030101010101" pitchFamily="2" charset="-122"/>
                    <a:cs typeface="Times New Roman" panose="02020603050405020304" pitchFamily="18" charset="0"/>
                  </a:rPr>
                  <a:t>MOS</a:t>
                </a:r>
                <a:r>
                  <a:rPr lang="zh-CN" altLang="zh-CN" sz="1800" dirty="0">
                    <a:effectLst/>
                    <a:ea typeface="宋体" panose="02010600030101010101" pitchFamily="2" charset="-122"/>
                    <a:cs typeface="Times New Roman" panose="02020603050405020304" pitchFamily="18" charset="0"/>
                  </a:rPr>
                  <a:t>开关的噪声幅度为</a:t>
                </a:r>
                <a:r>
                  <a:rPr lang="zh-CN" altLang="en-US" sz="1800" dirty="0">
                    <a:effectLst/>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i="1">
                            <a:effectLst/>
                            <a:latin typeface="Cambria Math" panose="02040503050406030204" pitchFamily="18" charset="0"/>
                            <a:ea typeface="Cambria Math" panose="02040503050406030204" pitchFamily="18" charset="0"/>
                          </a:rPr>
                        </m:ctrlPr>
                      </m:radPr>
                      <m:deg/>
                      <m:e>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𝐾𝑇</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den>
                        </m:f>
                      </m:e>
                    </m:rad>
                  </m:oMath>
                </a14:m>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78" name="矩形 77">
                <a:extLst>
                  <a:ext uri="{FF2B5EF4-FFF2-40B4-BE49-F238E27FC236}">
                    <a16:creationId xmlns:a16="http://schemas.microsoft.com/office/drawing/2014/main" id="{5F320A43-09F8-402E-AFCE-6F614E0E2B4F}"/>
                  </a:ext>
                </a:extLst>
              </p:cNvPr>
              <p:cNvSpPr>
                <a:spLocks noRot="1" noChangeAspect="1" noMove="1" noResize="1" noEditPoints="1" noAdjustHandles="1" noChangeArrowheads="1" noChangeShapeType="1" noTextEdit="1"/>
              </p:cNvSpPr>
              <p:nvPr/>
            </p:nvSpPr>
            <p:spPr>
              <a:xfrm>
                <a:off x="629553" y="1616411"/>
                <a:ext cx="4084687" cy="4383829"/>
              </a:xfrm>
              <a:prstGeom prst="rect">
                <a:avLst/>
              </a:prstGeom>
              <a:blipFill>
                <a:blip r:embed="rId3"/>
                <a:stretch>
                  <a:fillRect l="-1194" r="-4627"/>
                </a:stretch>
              </a:blipFill>
            </p:spPr>
            <p:txBody>
              <a:bodyPr/>
              <a:lstStyle/>
              <a:p>
                <a:r>
                  <a:rPr lang="zh-CN" altLang="en-US">
                    <a:noFill/>
                  </a:rPr>
                  <a:t> </a:t>
                </a:r>
              </a:p>
            </p:txBody>
          </p:sp>
        </mc:Fallback>
      </mc:AlternateContent>
      <p:sp>
        <p:nvSpPr>
          <p:cNvPr id="81" name="文本框 80">
            <a:extLst>
              <a:ext uri="{FF2B5EF4-FFF2-40B4-BE49-F238E27FC236}">
                <a16:creationId xmlns:a16="http://schemas.microsoft.com/office/drawing/2014/main" id="{A7103484-037B-4DE8-8D10-D4FB6D32908B}"/>
              </a:ext>
            </a:extLst>
          </p:cNvPr>
          <p:cNvSpPr txBox="1"/>
          <p:nvPr/>
        </p:nvSpPr>
        <p:spPr>
          <a:xfrm>
            <a:off x="6395142" y="4631013"/>
            <a:ext cx="47855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热噪声的</a:t>
            </a:r>
            <a:r>
              <a:rPr lang="en-US" altLang="zh-CN" dirty="0">
                <a:solidFill>
                  <a:srgbClr val="000000"/>
                </a:solidFill>
                <a:latin typeface="SimSun" panose="02010600030101010101" pitchFamily="2" charset="-122"/>
                <a:ea typeface="SimSun" panose="02010600030101010101" pitchFamily="2" charset="-122"/>
              </a:rPr>
              <a:t>S/H</a:t>
            </a:r>
            <a:r>
              <a:rPr lang="zh-CN" altLang="en-US" dirty="0">
                <a:solidFill>
                  <a:srgbClr val="000000"/>
                </a:solidFill>
                <a:latin typeface="SimSun" panose="02010600030101010101" pitchFamily="2" charset="-122"/>
                <a:ea typeface="SimSun" panose="02010600030101010101" pitchFamily="2" charset="-122"/>
              </a:rPr>
              <a:t>电路及</a:t>
            </a:r>
            <a:r>
              <a:rPr lang="en-US" altLang="zh-CN" dirty="0">
                <a:solidFill>
                  <a:srgbClr val="000000"/>
                </a:solidFill>
                <a:latin typeface="SimSun" panose="02010600030101010101" pitchFamily="2" charset="-122"/>
                <a:ea typeface="SimSun" panose="02010600030101010101" pitchFamily="2" charset="-122"/>
              </a:rPr>
              <a:t>KT/C </a:t>
            </a:r>
            <a:r>
              <a:rPr lang="en-US" altLang="zh-CN" dirty="0" err="1">
                <a:solidFill>
                  <a:srgbClr val="000000"/>
                </a:solidFill>
                <a:latin typeface="SimSun" panose="02010600030101010101" pitchFamily="2" charset="-122"/>
                <a:ea typeface="SimSun" panose="02010600030101010101" pitchFamily="2" charset="-122"/>
              </a:rPr>
              <a:t>noice</a:t>
            </a:r>
            <a:r>
              <a:rPr lang="zh-CN" altLang="en-US" dirty="0">
                <a:solidFill>
                  <a:srgbClr val="000000"/>
                </a:solidFill>
                <a:latin typeface="SimSun" panose="02010600030101010101" pitchFamily="2" charset="-122"/>
                <a:ea typeface="SimSun" panose="02010600030101010101" pitchFamily="2" charset="-122"/>
              </a:rPr>
              <a:t>子模块</a:t>
            </a: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818085"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1. </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热噪声</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16" name="图片 15">
            <a:extLst>
              <a:ext uri="{FF2B5EF4-FFF2-40B4-BE49-F238E27FC236}">
                <a16:creationId xmlns:a16="http://schemas.microsoft.com/office/drawing/2014/main" id="{9FD0AA7E-4EEF-A615-CC75-7304DF14E18E}"/>
              </a:ext>
            </a:extLst>
          </p:cNvPr>
          <p:cNvPicPr>
            <a:picLocks noChangeAspect="1"/>
          </p:cNvPicPr>
          <p:nvPr/>
        </p:nvPicPr>
        <p:blipFill rotWithShape="1">
          <a:blip r:embed="rId6"/>
          <a:srcRect t="11798"/>
          <a:stretch/>
        </p:blipFill>
        <p:spPr bwMode="auto">
          <a:xfrm>
            <a:off x="5163301" y="2022706"/>
            <a:ext cx="6714490" cy="1752600"/>
          </a:xfrm>
          <a:prstGeom prst="rect">
            <a:avLst/>
          </a:prstGeom>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A01D55F7-770D-B5A2-73CD-DAF510C0598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42061" y="2561741"/>
            <a:ext cx="3935730" cy="1226820"/>
          </a:xfrm>
          <a:prstGeom prst="rect">
            <a:avLst/>
          </a:prstGeom>
          <a:noFill/>
          <a:ln>
            <a:noFill/>
          </a:ln>
        </p:spPr>
      </p:pic>
    </p:spTree>
    <p:extLst>
      <p:ext uri="{BB962C8B-B14F-4D97-AF65-F5344CB8AC3E}">
        <p14:creationId xmlns:p14="http://schemas.microsoft.com/office/powerpoint/2010/main" val="1332785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336491" y="1138747"/>
            <a:ext cx="4598645" cy="5082610"/>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输入信号为一偏置电压为</a:t>
            </a:r>
            <a:r>
              <a:rPr lang="en-US" altLang="zh-CN" sz="1800" dirty="0">
                <a:effectLst/>
                <a:ea typeface="宋体" panose="02010600030101010101" pitchFamily="2" charset="-122"/>
                <a:cs typeface="Times New Roman" panose="02020603050405020304" pitchFamily="18" charset="0"/>
              </a:rPr>
              <a:t>0V</a:t>
            </a:r>
            <a:r>
              <a:rPr lang="zh-CN" altLang="zh-CN" sz="1800" dirty="0">
                <a:effectLst/>
                <a:ea typeface="宋体" panose="02010600030101010101" pitchFamily="2" charset="-122"/>
                <a:cs typeface="Times New Roman" panose="02020603050405020304" pitchFamily="18" charset="0"/>
              </a:rPr>
              <a:t>，峰</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峰值为</a:t>
            </a:r>
            <a:r>
              <a:rPr lang="en-US" altLang="zh-CN" sz="1800" dirty="0">
                <a:effectLst/>
                <a:ea typeface="宋体" panose="02010600030101010101" pitchFamily="2" charset="-122"/>
                <a:cs typeface="Times New Roman" panose="02020603050405020304" pitchFamily="18" charset="0"/>
              </a:rPr>
              <a:t>2V</a:t>
            </a:r>
            <a:r>
              <a:rPr lang="zh-CN" altLang="zh-CN" sz="1800" dirty="0">
                <a:effectLst/>
                <a:ea typeface="宋体" panose="02010600030101010101" pitchFamily="2" charset="-122"/>
                <a:cs typeface="Times New Roman" panose="02020603050405020304" pitchFamily="18" charset="0"/>
              </a:rPr>
              <a:t>，信号频率为</a:t>
            </a:r>
            <a:r>
              <a:rPr lang="en-US" altLang="zh-CN" sz="1800" dirty="0">
                <a:effectLst/>
                <a:ea typeface="宋体" panose="02010600030101010101" pitchFamily="2" charset="-122"/>
                <a:cs typeface="Times New Roman" panose="02020603050405020304" pitchFamily="18" charset="0"/>
              </a:rPr>
              <a:t>0.1Hz</a:t>
            </a:r>
            <a:r>
              <a:rPr lang="zh-CN" altLang="zh-CN" sz="1800" dirty="0">
                <a:effectLst/>
                <a:ea typeface="宋体" panose="02010600030101010101" pitchFamily="2" charset="-122"/>
                <a:cs typeface="Times New Roman" panose="02020603050405020304" pitchFamily="18" charset="0"/>
              </a:rPr>
              <a:t>，初始相位为</a:t>
            </a:r>
            <a:r>
              <a:rPr lang="en-US" altLang="zh-CN" sz="1800" dirty="0">
                <a:effectLst/>
                <a:ea typeface="宋体" panose="02010600030101010101" pitchFamily="2" charset="-122"/>
                <a:cs typeface="Times New Roman" panose="02020603050405020304" pitchFamily="18" charset="0"/>
              </a:rPr>
              <a:t>0</a:t>
            </a:r>
            <a:r>
              <a:rPr lang="zh-CN" altLang="zh-CN" sz="1800" dirty="0">
                <a:effectLst/>
                <a:ea typeface="宋体" panose="02010600030101010101" pitchFamily="2" charset="-122"/>
                <a:cs typeface="Times New Roman" panose="02020603050405020304" pitchFamily="18" charset="0"/>
              </a:rPr>
              <a:t>的正弦信号。</a:t>
            </a:r>
            <a:r>
              <a:rPr lang="zh-CN" altLang="en-US" sz="1800" dirty="0">
                <a:effectLst/>
                <a:ea typeface="宋体" panose="02010600030101010101" pitchFamily="2" charset="-122"/>
                <a:cs typeface="Times New Roman" panose="02020603050405020304" pitchFamily="18" charset="0"/>
              </a:rPr>
              <a:t>设置不同</a:t>
            </a:r>
            <a:r>
              <a:rPr lang="zh-CN" altLang="zh-CN" sz="1800" dirty="0">
                <a:effectLst/>
                <a:ea typeface="宋体" panose="02010600030101010101" pitchFamily="2" charset="-122"/>
                <a:cs typeface="Times New Roman" panose="02020603050405020304" pitchFamily="18" charset="0"/>
              </a:rPr>
              <a:t>数量级热噪声</a:t>
            </a:r>
            <a:r>
              <a:rPr lang="zh-CN" altLang="en-US"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其</a:t>
            </a:r>
            <a:r>
              <a:rPr lang="en-US" altLang="zh-CN" sz="1800" dirty="0">
                <a:effectLst/>
                <a:ea typeface="宋体" panose="02010600030101010101" pitchFamily="2" charset="-122"/>
                <a:cs typeface="Times New Roman" panose="02020603050405020304" pitchFamily="18" charset="0"/>
              </a:rPr>
              <a:t> 13-bit </a:t>
            </a:r>
            <a:r>
              <a:rPr lang="zh-CN" altLang="zh-CN" sz="1800" dirty="0">
                <a:effectLst/>
                <a:ea typeface="宋体" panose="02010600030101010101" pitchFamily="2" charset="-122"/>
                <a:cs typeface="Times New Roman" panose="02020603050405020304" pitchFamily="18" charset="0"/>
              </a:rPr>
              <a:t>流水线</a:t>
            </a:r>
            <a:r>
              <a:rPr lang="en-US" altLang="zh-CN" sz="1800" dirty="0">
                <a:effectLst/>
                <a:ea typeface="宋体" panose="02010600030101010101" pitchFamily="2" charset="-122"/>
                <a:cs typeface="Times New Roman" panose="02020603050405020304" pitchFamily="18" charset="0"/>
              </a:rPr>
              <a:t>ADC</a:t>
            </a:r>
            <a:r>
              <a:rPr lang="zh-CN" altLang="zh-CN" sz="1800" dirty="0">
                <a:effectLst/>
                <a:ea typeface="宋体" panose="02010600030101010101" pitchFamily="2" charset="-122"/>
                <a:cs typeface="Times New Roman" panose="02020603050405020304" pitchFamily="18" charset="0"/>
              </a:rPr>
              <a:t>仿真结果</a:t>
            </a:r>
            <a:r>
              <a:rPr lang="zh-CN" altLang="en-US" sz="1800" dirty="0">
                <a:effectLst/>
                <a:ea typeface="宋体" panose="02010600030101010101" pitchFamily="2" charset="-122"/>
                <a:cs typeface="Times New Roman" panose="02020603050405020304" pitchFamily="18" charset="0"/>
              </a:rPr>
              <a:t>如右图。</a:t>
            </a:r>
            <a:endParaRPr lang="en-US" altLang="zh-CN" sz="1800" dirty="0">
              <a:effectLst/>
              <a:ea typeface="宋体" panose="02010600030101010101" pitchFamily="2" charset="-122"/>
              <a:cs typeface="Times New Roman" panose="02020603050405020304" pitchFamily="18" charset="0"/>
            </a:endParaRPr>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   当总噪声幅度大于输入信号幅度的千分之一数量级时，热噪声对信噪比和有效位数影响较大。以千分之一数量级为例，信噪比（ </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SNDR </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）为</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56.85dB</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、有效位数（ </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ENOB </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）为</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9.15</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位，与理想情况</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SNDR=79.78dB</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ENOB=12.96</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相差较大。当总噪声幅度小于输入信号幅度的万分之一数量级时，热噪声对信噪比和有效位数影响较小。以万分之一数量级为例，</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SNDR=75.11dB</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ENOB=12.19</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，与理想的</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13-bit</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流水线</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ADC</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接近</a:t>
            </a:r>
            <a:endParaRPr lang="zh-CN" altLang="en-US" dirty="0">
              <a:solidFill>
                <a:srgbClr val="000000"/>
              </a:solidFill>
              <a:latin typeface="SimSun" panose="02010600030101010101" pitchFamily="2" charset="-122"/>
              <a:ea typeface="SimSun" panose="02010600030101010101" pitchFamily="2" charset="-122"/>
            </a:endParaRPr>
          </a:p>
        </p:txBody>
      </p:sp>
      <p:sp>
        <p:nvSpPr>
          <p:cNvPr id="81" name="文本框 80">
            <a:extLst>
              <a:ext uri="{FF2B5EF4-FFF2-40B4-BE49-F238E27FC236}">
                <a16:creationId xmlns:a16="http://schemas.microsoft.com/office/drawing/2014/main" id="{A7103484-037B-4DE8-8D10-D4FB6D32908B}"/>
              </a:ext>
            </a:extLst>
          </p:cNvPr>
          <p:cNvSpPr txBox="1"/>
          <p:nvPr/>
        </p:nvSpPr>
        <p:spPr>
          <a:xfrm>
            <a:off x="4887789" y="6296330"/>
            <a:ext cx="38072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千分之一</a:t>
            </a:r>
            <a:r>
              <a:rPr lang="zh-CN" altLang="zh-CN" sz="1800" dirty="0">
                <a:effectLst/>
                <a:ea typeface="等线" panose="02010600030101010101" pitchFamily="2" charset="-122"/>
                <a:cs typeface="Times New Roman" panose="02020603050405020304" pitchFamily="18" charset="0"/>
              </a:rPr>
              <a:t>数量级热噪声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6643DBD3-F72A-4E6C-B6A8-15A86C9E036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84342" y="803130"/>
            <a:ext cx="3155805" cy="2517311"/>
          </a:xfrm>
          <a:prstGeom prst="rect">
            <a:avLst/>
          </a:prstGeom>
          <a:noFill/>
          <a:ln>
            <a:noFill/>
          </a:ln>
        </p:spPr>
      </p:pic>
      <p:pic>
        <p:nvPicPr>
          <p:cNvPr id="18" name="图片 17">
            <a:extLst>
              <a:ext uri="{FF2B5EF4-FFF2-40B4-BE49-F238E27FC236}">
                <a16:creationId xmlns:a16="http://schemas.microsoft.com/office/drawing/2014/main" id="{9F0504EE-F0D5-F548-4916-FACF2EB9807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24280" y="3664160"/>
            <a:ext cx="3275927" cy="2613130"/>
          </a:xfrm>
          <a:prstGeom prst="rect">
            <a:avLst/>
          </a:prstGeom>
          <a:noFill/>
          <a:ln>
            <a:noFill/>
          </a:ln>
        </p:spPr>
      </p:pic>
      <p:sp>
        <p:nvSpPr>
          <p:cNvPr id="19" name="文本框 18">
            <a:extLst>
              <a:ext uri="{FF2B5EF4-FFF2-40B4-BE49-F238E27FC236}">
                <a16:creationId xmlns:a16="http://schemas.microsoft.com/office/drawing/2014/main" id="{E12AEBD6-4C83-03D3-91CE-E2F2A405C289}"/>
              </a:ext>
            </a:extLst>
          </p:cNvPr>
          <p:cNvSpPr txBox="1"/>
          <p:nvPr/>
        </p:nvSpPr>
        <p:spPr>
          <a:xfrm>
            <a:off x="4982121" y="3360521"/>
            <a:ext cx="38072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十分之一数量级热噪声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20" name="图片 19">
            <a:extLst>
              <a:ext uri="{FF2B5EF4-FFF2-40B4-BE49-F238E27FC236}">
                <a16:creationId xmlns:a16="http://schemas.microsoft.com/office/drawing/2014/main" id="{71897DC6-3192-D950-85AD-E7EF9BCC0F3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23814" y="836698"/>
            <a:ext cx="3155804" cy="2517311"/>
          </a:xfrm>
          <a:prstGeom prst="rect">
            <a:avLst/>
          </a:prstGeom>
          <a:noFill/>
          <a:ln>
            <a:noFill/>
          </a:ln>
        </p:spPr>
      </p:pic>
      <p:sp>
        <p:nvSpPr>
          <p:cNvPr id="21" name="文本框 20">
            <a:extLst>
              <a:ext uri="{FF2B5EF4-FFF2-40B4-BE49-F238E27FC236}">
                <a16:creationId xmlns:a16="http://schemas.microsoft.com/office/drawing/2014/main" id="{458C75E1-4EBD-A6C2-0E29-97A6D8E8432D}"/>
              </a:ext>
            </a:extLst>
          </p:cNvPr>
          <p:cNvSpPr txBox="1"/>
          <p:nvPr/>
        </p:nvSpPr>
        <p:spPr>
          <a:xfrm>
            <a:off x="8384770" y="3326953"/>
            <a:ext cx="38072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ea typeface="等线" panose="02010600030101010101" pitchFamily="2" charset="-122"/>
                <a:cs typeface="Times New Roman" panose="02020603050405020304" pitchFamily="18" charset="0"/>
              </a:rPr>
              <a:t>万</a:t>
            </a:r>
            <a:r>
              <a:rPr lang="zh-CN" altLang="en-US" sz="1800" dirty="0">
                <a:effectLst/>
                <a:ea typeface="等线" panose="02010600030101010101" pitchFamily="2" charset="-122"/>
                <a:cs typeface="Times New Roman" panose="02020603050405020304" pitchFamily="18" charset="0"/>
              </a:rPr>
              <a:t>分之一</a:t>
            </a:r>
            <a:r>
              <a:rPr lang="zh-CN" altLang="zh-CN" sz="1800" dirty="0">
                <a:effectLst/>
                <a:ea typeface="等线" panose="02010600030101010101" pitchFamily="2" charset="-122"/>
                <a:cs typeface="Times New Roman" panose="02020603050405020304" pitchFamily="18" charset="0"/>
              </a:rPr>
              <a:t>数量级热噪声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22" name="图片 21">
            <a:extLst>
              <a:ext uri="{FF2B5EF4-FFF2-40B4-BE49-F238E27FC236}">
                <a16:creationId xmlns:a16="http://schemas.microsoft.com/office/drawing/2014/main" id="{4801B32C-E5EB-472E-36CA-E33CA0E567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713679" y="3696285"/>
            <a:ext cx="3189177" cy="2543932"/>
          </a:xfrm>
          <a:prstGeom prst="rect">
            <a:avLst/>
          </a:prstGeom>
          <a:noFill/>
          <a:ln>
            <a:noFill/>
          </a:ln>
        </p:spPr>
      </p:pic>
      <p:sp>
        <p:nvSpPr>
          <p:cNvPr id="23" name="文本框 22">
            <a:extLst>
              <a:ext uri="{FF2B5EF4-FFF2-40B4-BE49-F238E27FC236}">
                <a16:creationId xmlns:a16="http://schemas.microsoft.com/office/drawing/2014/main" id="{DDD36D52-27D6-CBF9-5AFA-F851ACF9F0AB}"/>
              </a:ext>
            </a:extLst>
          </p:cNvPr>
          <p:cNvSpPr txBox="1"/>
          <p:nvPr/>
        </p:nvSpPr>
        <p:spPr>
          <a:xfrm>
            <a:off x="8311709" y="6285309"/>
            <a:ext cx="38072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理想情况</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5152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5F320A43-09F8-402E-AFCE-6F614E0E2B4F}"/>
                  </a:ext>
                </a:extLst>
              </p:cNvPr>
              <p:cNvSpPr/>
              <p:nvPr/>
            </p:nvSpPr>
            <p:spPr>
              <a:xfrm>
                <a:off x="473661" y="1616411"/>
                <a:ext cx="4942988" cy="4706032"/>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时钟抖动（</a:t>
                </a:r>
                <a:r>
                  <a:rPr lang="en-US" altLang="zh-CN" dirty="0">
                    <a:solidFill>
                      <a:srgbClr val="000000"/>
                    </a:solidFill>
                    <a:latin typeface="SimSun" panose="02010600030101010101" pitchFamily="2" charset="-122"/>
                    <a:ea typeface="SimSun" panose="02010600030101010101" pitchFamily="2" charset="-122"/>
                  </a:rPr>
                  <a:t>Clock Jitter</a:t>
                </a:r>
                <a:r>
                  <a:rPr lang="zh-CN" altLang="en-US" dirty="0">
                    <a:solidFill>
                      <a:srgbClr val="000000"/>
                    </a:solidFill>
                    <a:latin typeface="SimSun" panose="02010600030101010101" pitchFamily="2" charset="-122"/>
                    <a:ea typeface="SimSun" panose="02010600030101010101" pitchFamily="2" charset="-122"/>
                  </a:rPr>
                  <a:t>）指的在某一个给定的点上时钟周期发生短暂性变化，使得时钟周期在不同的周期上可能加长或者缩短。两个时钟周期存在差值，是时钟发生器内部产生的，和晶振或者</a:t>
                </a:r>
                <a:r>
                  <a:rPr lang="en-US" altLang="zh-CN" dirty="0">
                    <a:solidFill>
                      <a:srgbClr val="000000"/>
                    </a:solidFill>
                    <a:latin typeface="SimSun" panose="02010600030101010101" pitchFamily="2" charset="-122"/>
                    <a:ea typeface="SimSun" panose="02010600030101010101" pitchFamily="2" charset="-122"/>
                  </a:rPr>
                  <a:t>PLL</a:t>
                </a:r>
                <a:r>
                  <a:rPr lang="zh-CN" altLang="en-US" dirty="0">
                    <a:solidFill>
                      <a:srgbClr val="000000"/>
                    </a:solidFill>
                    <a:latin typeface="SimSun" panose="02010600030101010101" pitchFamily="2" charset="-122"/>
                    <a:ea typeface="SimSun" panose="02010600030101010101" pitchFamily="2" charset="-122"/>
                  </a:rPr>
                  <a:t>内部电路有关，布线对其没有影响，它是频率上的不确定。</a:t>
                </a:r>
                <a:endParaRPr lang="en-US" altLang="zh-CN" dirty="0">
                  <a:solidFill>
                    <a:srgbClr val="000000"/>
                  </a:solidFill>
                  <a:latin typeface="SimSun" panose="02010600030101010101" pitchFamily="2" charset="-122"/>
                  <a:ea typeface="SimSun" panose="02010600030101010101" pitchFamily="2" charset="-122"/>
                </a:endParaRPr>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1800" kern="100" dirty="0">
                    <a:solidFill>
                      <a:srgbClr val="000000"/>
                    </a:solidFill>
                    <a:effectLst/>
                    <a:latin typeface="SimSun" panose="02010600030101010101" pitchFamily="2" charset="-122"/>
                    <a:ea typeface="SimSun"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当系统有效位数下降</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b</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位时，有</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下</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式成立：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
                    </m:oMathParaPr>
                    <m:oMath xmlns:m="http://schemas.openxmlformats.org/officeDocument/2006/math">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6.02</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+1.76≤−20</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lg</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𝜋</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e>
                          </m:d>
                        </m:e>
                      </m:func>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仿真时，</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将采样误差叠加到输入信号中：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𝑖𝑑𝑒𝑎𝑙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𝑑𝑡</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en-US" dirty="0">
                    <a:solidFill>
                      <a:srgbClr val="000000"/>
                    </a:solidFill>
                    <a:latin typeface="SimSun" panose="02010600030101010101" pitchFamily="2" charset="-122"/>
                    <a:ea typeface="SimSun" panose="02010600030101010101" pitchFamily="2" charset="-122"/>
                  </a:rPr>
                  <a:t>钟抖动的</a:t>
                </a:r>
                <a:r>
                  <a:rPr lang="en-US" altLang="zh-CN" dirty="0">
                    <a:solidFill>
                      <a:srgbClr val="000000"/>
                    </a:solidFill>
                    <a:latin typeface="SimSun" panose="02010600030101010101" pitchFamily="2" charset="-122"/>
                    <a:ea typeface="SimSun" panose="02010600030101010101" pitchFamily="2" charset="-122"/>
                  </a:rPr>
                  <a:t>Simulink</a:t>
                </a:r>
                <a:r>
                  <a:rPr lang="zh-CN" altLang="en-US" dirty="0">
                    <a:solidFill>
                      <a:srgbClr val="000000"/>
                    </a:solidFill>
                    <a:latin typeface="SimSun" panose="02010600030101010101" pitchFamily="2" charset="-122"/>
                    <a:ea typeface="SimSun" panose="02010600030101010101" pitchFamily="2" charset="-122"/>
                  </a:rPr>
                  <a:t>模型如右图所示</a:t>
                </a:r>
                <a:endParaRPr lang="zh-CN" altLang="zh-CN" dirty="0">
                  <a:solidFill>
                    <a:srgbClr val="000000"/>
                  </a:solidFill>
                  <a:latin typeface="SimSun" panose="02010600030101010101" pitchFamily="2" charset="-122"/>
                  <a:ea typeface="SimSun" panose="02010600030101010101" pitchFamily="2" charset="-122"/>
                </a:endParaRPr>
              </a:p>
              <a:p>
                <a:pPr marL="0" marR="0" lvl="0" indent="0" defTabSz="914400" rtl="0" eaLnBrk="1" fontAlgn="auto" latinLnBrk="0" hangingPunct="1">
                  <a:lnSpc>
                    <a:spcPct val="130000"/>
                  </a:lnSpc>
                  <a:spcBef>
                    <a:spcPts val="0"/>
                  </a:spcBef>
                  <a:spcAft>
                    <a:spcPts val="0"/>
                  </a:spcAft>
                  <a:buClrTx/>
                  <a:buSzTx/>
                  <a:buFontTx/>
                  <a:buNone/>
                  <a:tabLst/>
                  <a:defRPr/>
                </a:pP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78" name="矩形 77">
                <a:extLst>
                  <a:ext uri="{FF2B5EF4-FFF2-40B4-BE49-F238E27FC236}">
                    <a16:creationId xmlns:a16="http://schemas.microsoft.com/office/drawing/2014/main" id="{5F320A43-09F8-402E-AFCE-6F614E0E2B4F}"/>
                  </a:ext>
                </a:extLst>
              </p:cNvPr>
              <p:cNvSpPr>
                <a:spLocks noRot="1" noChangeAspect="1" noMove="1" noResize="1" noEditPoints="1" noAdjustHandles="1" noChangeArrowheads="1" noChangeShapeType="1" noTextEdit="1"/>
              </p:cNvSpPr>
              <p:nvPr/>
            </p:nvSpPr>
            <p:spPr>
              <a:xfrm>
                <a:off x="473661" y="1616411"/>
                <a:ext cx="4942988" cy="4706032"/>
              </a:xfrm>
              <a:prstGeom prst="rect">
                <a:avLst/>
              </a:prstGeom>
              <a:blipFill>
                <a:blip r:embed="rId3"/>
                <a:stretch>
                  <a:fillRect l="-1110" r="-247"/>
                </a:stretch>
              </a:blipFill>
            </p:spPr>
            <p:txBody>
              <a:bodyPr/>
              <a:lstStyle/>
              <a:p>
                <a:r>
                  <a:rPr lang="zh-CN" altLang="en-US">
                    <a:noFill/>
                  </a:rPr>
                  <a:t> </a:t>
                </a:r>
              </a:p>
            </p:txBody>
          </p:sp>
        </mc:Fallback>
      </mc:AlternateContent>
      <p:sp>
        <p:nvSpPr>
          <p:cNvPr id="81" name="文本框 80">
            <a:extLst>
              <a:ext uri="{FF2B5EF4-FFF2-40B4-BE49-F238E27FC236}">
                <a16:creationId xmlns:a16="http://schemas.microsoft.com/office/drawing/2014/main" id="{A7103484-037B-4DE8-8D10-D4FB6D32908B}"/>
              </a:ext>
            </a:extLst>
          </p:cNvPr>
          <p:cNvSpPr txBox="1"/>
          <p:nvPr/>
        </p:nvSpPr>
        <p:spPr>
          <a:xfrm>
            <a:off x="6456712" y="4674273"/>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SHA</a:t>
            </a:r>
            <a:r>
              <a:rPr lang="zh-CN" altLang="zh-CN" sz="1800" dirty="0">
                <a:effectLst/>
                <a:ea typeface="等线" panose="02010600030101010101" pitchFamily="2" charset="-122"/>
                <a:cs typeface="Times New Roman" panose="02020603050405020304" pitchFamily="18" charset="0"/>
              </a:rPr>
              <a:t>时钟抖动模型</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818085"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003F87"/>
                </a:solidFill>
                <a:latin typeface="微软雅黑"/>
                <a:ea typeface="微软雅黑"/>
              </a:rPr>
              <a:t>2</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 </a:t>
            </a:r>
            <a:r>
              <a:rPr lang="zh-CN" altLang="en-US" sz="2000" dirty="0">
                <a:solidFill>
                  <a:srgbClr val="003F87"/>
                </a:solidFill>
                <a:latin typeface="微软雅黑"/>
                <a:ea typeface="微软雅黑"/>
              </a:rPr>
              <a:t>时钟抖动</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BC3A4BCB-5489-436A-9066-0A41C21D35D5}"/>
              </a:ext>
            </a:extLst>
          </p:cNvPr>
          <p:cNvPicPr>
            <a:picLocks noChangeAspect="1"/>
          </p:cNvPicPr>
          <p:nvPr/>
        </p:nvPicPr>
        <p:blipFill>
          <a:blip r:embed="rId6"/>
          <a:stretch>
            <a:fillRect/>
          </a:stretch>
        </p:blipFill>
        <p:spPr>
          <a:xfrm>
            <a:off x="5669633" y="1931371"/>
            <a:ext cx="6359707" cy="2661622"/>
          </a:xfrm>
          <a:prstGeom prst="rect">
            <a:avLst/>
          </a:prstGeom>
        </p:spPr>
      </p:pic>
    </p:spTree>
    <p:extLst>
      <p:ext uri="{BB962C8B-B14F-4D97-AF65-F5344CB8AC3E}">
        <p14:creationId xmlns:p14="http://schemas.microsoft.com/office/powerpoint/2010/main" val="350987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396648" y="1392891"/>
            <a:ext cx="4942988" cy="1841723"/>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时钟抖动用一随机过程信号表示，其均值为 </a:t>
            </a:r>
            <a:r>
              <a:rPr lang="en-US" altLang="zh-CN" dirty="0" err="1">
                <a:solidFill>
                  <a:srgbClr val="000000"/>
                </a:solidFill>
                <a:latin typeface="SimSun" panose="02010600030101010101" pitchFamily="2" charset="-122"/>
                <a:ea typeface="SimSun" panose="02010600030101010101" pitchFamily="2" charset="-122"/>
              </a:rPr>
              <a:t>meanvalue</a:t>
            </a:r>
            <a:r>
              <a:rPr lang="zh-CN" altLang="en-US" dirty="0">
                <a:solidFill>
                  <a:srgbClr val="000000"/>
                </a:solidFill>
                <a:latin typeface="SimSun" panose="02010600030101010101" pitchFamily="2" charset="-122"/>
                <a:ea typeface="SimSun" panose="02010600030101010101" pitchFamily="2" charset="-122"/>
              </a:rPr>
              <a:t>，方差为 </a:t>
            </a:r>
            <a:r>
              <a:rPr lang="en-US" altLang="zh-CN" dirty="0">
                <a:solidFill>
                  <a:srgbClr val="000000"/>
                </a:solidFill>
                <a:latin typeface="SimSun" panose="02010600030101010101" pitchFamily="2" charset="-122"/>
                <a:ea typeface="SimSun" panose="02010600030101010101" pitchFamily="2" charset="-122"/>
              </a:rPr>
              <a:t>variance</a:t>
            </a:r>
            <a:r>
              <a:rPr lang="zh-CN" altLang="en-US" dirty="0">
                <a:solidFill>
                  <a:srgbClr val="000000"/>
                </a:solidFill>
                <a:latin typeface="SimSun" panose="02010600030101010101" pitchFamily="2" charset="-122"/>
                <a:ea typeface="SimSun" panose="02010600030101010101" pitchFamily="2" charset="-122"/>
              </a:rPr>
              <a:t>。</a:t>
            </a:r>
            <a:endParaRPr lang="en-US" altLang="zh-CN" dirty="0">
              <a:solidFill>
                <a:srgbClr val="000000"/>
              </a:solidFill>
              <a:latin typeface="SimSun" panose="02010600030101010101" pitchFamily="2" charset="-122"/>
              <a:ea typeface="SimSun" panose="02010600030101010101" pitchFamily="2" charset="-122"/>
            </a:endParaRPr>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设置随机过程信号参数：</a:t>
            </a:r>
            <a:r>
              <a:rPr lang="en-US" altLang="zh-CN" sz="1800" dirty="0" err="1">
                <a:effectLst/>
                <a:ea typeface="宋体" panose="02010600030101010101" pitchFamily="2" charset="-122"/>
                <a:cs typeface="Times New Roman" panose="02020603050405020304" pitchFamily="18" charset="0"/>
              </a:rPr>
              <a:t>meanvalue</a:t>
            </a:r>
            <a:r>
              <a:rPr lang="en-US" altLang="zh-CN" sz="1800" dirty="0">
                <a:effectLst/>
                <a:ea typeface="宋体" panose="02010600030101010101" pitchFamily="2" charset="-122"/>
                <a:cs typeface="Times New Roman" panose="02020603050405020304" pitchFamily="18" charset="0"/>
              </a:rPr>
              <a:t>=0.01; variance=1e-2</a:t>
            </a:r>
            <a:r>
              <a:rPr lang="zh-CN" altLang="zh-CN" sz="1800" dirty="0">
                <a:effectLst/>
                <a:ea typeface="宋体" panose="02010600030101010101" pitchFamily="2" charset="-122"/>
                <a:cs typeface="Times New Roman" panose="02020603050405020304" pitchFamily="18" charset="0"/>
              </a:rPr>
              <a:t>，即存在</a:t>
            </a:r>
            <a:r>
              <a:rPr lang="en-US" altLang="zh-CN" sz="1800" dirty="0">
                <a:effectLst/>
                <a:ea typeface="宋体" panose="02010600030101010101" pitchFamily="2" charset="-122"/>
                <a:cs typeface="Times New Roman" panose="02020603050405020304" pitchFamily="18" charset="0"/>
              </a:rPr>
              <a:t>0.01s</a:t>
            </a:r>
            <a:r>
              <a:rPr lang="zh-CN" altLang="zh-CN" sz="1800" dirty="0">
                <a:effectLst/>
                <a:ea typeface="宋体" panose="02010600030101010101" pitchFamily="2" charset="-122"/>
                <a:cs typeface="Times New Roman" panose="02020603050405020304" pitchFamily="18" charset="0"/>
              </a:rPr>
              <a:t>且随机性很大的抖动误差的时钟</a:t>
            </a:r>
            <a:r>
              <a:rPr lang="zh-CN" altLang="en-US" sz="1800" dirty="0">
                <a:effectLst/>
                <a:ea typeface="宋体" panose="02010600030101010101" pitchFamily="2" charset="-122"/>
                <a:cs typeface="Times New Roman" panose="02020603050405020304" pitchFamily="18" charset="0"/>
              </a:rPr>
              <a:t>，仿真结果如下：</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16" name="图片 15">
            <a:extLst>
              <a:ext uri="{FF2B5EF4-FFF2-40B4-BE49-F238E27FC236}">
                <a16:creationId xmlns:a16="http://schemas.microsoft.com/office/drawing/2014/main" id="{8EA32DD0-4185-86E1-B92C-D57A900A2D4A}"/>
              </a:ext>
            </a:extLst>
          </p:cNvPr>
          <p:cNvPicPr>
            <a:picLocks noChangeAspect="1"/>
          </p:cNvPicPr>
          <p:nvPr/>
        </p:nvPicPr>
        <p:blipFill>
          <a:blip r:embed="rId5"/>
          <a:stretch>
            <a:fillRect/>
          </a:stretch>
        </p:blipFill>
        <p:spPr>
          <a:xfrm>
            <a:off x="466206" y="3492412"/>
            <a:ext cx="4950443" cy="2036109"/>
          </a:xfrm>
          <a:prstGeom prst="rect">
            <a:avLst/>
          </a:prstGeom>
        </p:spPr>
      </p:pic>
      <p:sp>
        <p:nvSpPr>
          <p:cNvPr id="17" name="文本框 16">
            <a:extLst>
              <a:ext uri="{FF2B5EF4-FFF2-40B4-BE49-F238E27FC236}">
                <a16:creationId xmlns:a16="http://schemas.microsoft.com/office/drawing/2014/main" id="{236D1893-876A-2588-8BF3-FE5E1A7A1274}"/>
              </a:ext>
            </a:extLst>
          </p:cNvPr>
          <p:cNvSpPr txBox="1"/>
          <p:nvPr/>
        </p:nvSpPr>
        <p:spPr>
          <a:xfrm>
            <a:off x="6488958" y="6329182"/>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8" name="图片 17">
            <a:extLst>
              <a:ext uri="{FF2B5EF4-FFF2-40B4-BE49-F238E27FC236}">
                <a16:creationId xmlns:a16="http://schemas.microsoft.com/office/drawing/2014/main" id="{1C9AE7EF-8034-3D44-A03E-014D8FD685DE}"/>
              </a:ext>
            </a:extLst>
          </p:cNvPr>
          <p:cNvPicPr>
            <a:picLocks noChangeAspect="1"/>
          </p:cNvPicPr>
          <p:nvPr/>
        </p:nvPicPr>
        <p:blipFill>
          <a:blip r:embed="rId6"/>
          <a:stretch>
            <a:fillRect/>
          </a:stretch>
        </p:blipFill>
        <p:spPr>
          <a:xfrm>
            <a:off x="6793298" y="636643"/>
            <a:ext cx="4180656" cy="2066230"/>
          </a:xfrm>
          <a:prstGeom prst="rect">
            <a:avLst/>
          </a:prstGeom>
        </p:spPr>
      </p:pic>
      <p:pic>
        <p:nvPicPr>
          <p:cNvPr id="19" name="图片 18">
            <a:extLst>
              <a:ext uri="{FF2B5EF4-FFF2-40B4-BE49-F238E27FC236}">
                <a16:creationId xmlns:a16="http://schemas.microsoft.com/office/drawing/2014/main" id="{C71B0ACA-054C-6238-1416-5BD4899470E2}"/>
              </a:ext>
            </a:extLst>
          </p:cNvPr>
          <p:cNvPicPr>
            <a:picLocks noChangeAspect="1"/>
          </p:cNvPicPr>
          <p:nvPr/>
        </p:nvPicPr>
        <p:blipFill>
          <a:blip r:embed="rId7"/>
          <a:stretch>
            <a:fillRect/>
          </a:stretch>
        </p:blipFill>
        <p:spPr>
          <a:xfrm>
            <a:off x="6791404" y="3029585"/>
            <a:ext cx="4180656" cy="3347152"/>
          </a:xfrm>
          <a:prstGeom prst="rect">
            <a:avLst/>
          </a:prstGeom>
        </p:spPr>
      </p:pic>
      <p:sp>
        <p:nvSpPr>
          <p:cNvPr id="20" name="文本框 19">
            <a:extLst>
              <a:ext uri="{FF2B5EF4-FFF2-40B4-BE49-F238E27FC236}">
                <a16:creationId xmlns:a16="http://schemas.microsoft.com/office/drawing/2014/main" id="{607BAFF3-395B-DEE8-C80D-503A9FA2D2C1}"/>
              </a:ext>
            </a:extLst>
          </p:cNvPr>
          <p:cNvSpPr txBox="1"/>
          <p:nvPr/>
        </p:nvSpPr>
        <p:spPr>
          <a:xfrm>
            <a:off x="6408808" y="2643970"/>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数模转换结果</a:t>
            </a:r>
            <a:endParaRPr lang="zh-CN" altLang="en-US" dirty="0">
              <a:solidFill>
                <a:srgbClr val="000000"/>
              </a:solidFill>
              <a:latin typeface="SimSun" panose="02010600030101010101" pitchFamily="2" charset="-122"/>
              <a:ea typeface="SimSun" panose="02010600030101010101" pitchFamily="2" charset="-122"/>
            </a:endParaRPr>
          </a:p>
        </p:txBody>
      </p:sp>
      <p:sp>
        <p:nvSpPr>
          <p:cNvPr id="21" name="文本框 20">
            <a:extLst>
              <a:ext uri="{FF2B5EF4-FFF2-40B4-BE49-F238E27FC236}">
                <a16:creationId xmlns:a16="http://schemas.microsoft.com/office/drawing/2014/main" id="{98993D87-15B6-A316-7C92-0A1C024B4623}"/>
              </a:ext>
            </a:extLst>
          </p:cNvPr>
          <p:cNvSpPr txBox="1"/>
          <p:nvPr/>
        </p:nvSpPr>
        <p:spPr>
          <a:xfrm>
            <a:off x="627768" y="5842673"/>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随机时钟抖动信号和输出信号</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600655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1349</TotalTime>
  <Words>3079</Words>
  <Application>Microsoft Office PowerPoint</Application>
  <PresentationFormat>宽屏</PresentationFormat>
  <Paragraphs>388</Paragraphs>
  <Slides>41</Slides>
  <Notes>41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41</vt:i4>
      </vt:variant>
    </vt:vector>
  </HeadingPairs>
  <TitlesOfParts>
    <vt:vector size="53" baseType="lpstr">
      <vt:lpstr>等线</vt:lpstr>
      <vt:lpstr>SimSun</vt:lpstr>
      <vt:lpstr>SimSun</vt:lpstr>
      <vt:lpstr>微软雅黑</vt:lpstr>
      <vt:lpstr>微软雅黑 Light</vt:lpstr>
      <vt:lpstr>Arial</vt:lpstr>
      <vt:lpstr>Calibri Light</vt:lpstr>
      <vt:lpstr>Cambria Math</vt:lpstr>
      <vt:lpstr>Segoe UI</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DELL</cp:lastModifiedBy>
  <cp:revision>89</cp:revision>
  <dcterms:created xsi:type="dcterms:W3CDTF">2018-09-30T02:27:57Z</dcterms:created>
  <dcterms:modified xsi:type="dcterms:W3CDTF">2023-06-25T03:17:36Z</dcterms:modified>
</cp:coreProperties>
</file>